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6" r:id="rId4"/>
    <p:sldId id="281" r:id="rId5"/>
    <p:sldId id="267" r:id="rId6"/>
    <p:sldId id="269" r:id="rId7"/>
    <p:sldId id="284" r:id="rId8"/>
    <p:sldId id="268" r:id="rId9"/>
    <p:sldId id="282" r:id="rId10"/>
    <p:sldId id="271" r:id="rId11"/>
    <p:sldId id="272" r:id="rId12"/>
    <p:sldId id="273" r:id="rId13"/>
    <p:sldId id="274" r:id="rId14"/>
    <p:sldId id="275" r:id="rId15"/>
    <p:sldId id="285" r:id="rId16"/>
    <p:sldId id="283" r:id="rId17"/>
    <p:sldId id="279" r:id="rId18"/>
    <p:sldId id="276" r:id="rId19"/>
    <p:sldId id="280" r:id="rId2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D1D"/>
    <a:srgbClr val="2C3654"/>
    <a:srgbClr val="145C6B"/>
    <a:srgbClr val="EE6543"/>
    <a:srgbClr val="ED6542"/>
    <a:srgbClr val="0B5B6B"/>
    <a:srgbClr val="EB6745"/>
    <a:srgbClr val="0E5B6B"/>
    <a:srgbClr val="0E5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834"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E1B6EC-AFE1-4C87-8956-D7400DF82A7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241B5E82-6C8D-48B3-B574-32692866A3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D1267BC-8015-40DA-9CDA-B0AFACDA32B8}"/>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23AFAA7E-D4BB-4C05-920D-A8C7CFAEA96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1CEDC36-35CD-4204-AD28-BD3E42003726}"/>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328621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4DFB10-80A6-4DE7-9713-B4E3C1B7335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28F91F6C-A0BE-408E-9969-83A53F366A8E}"/>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DA877F1-42A0-4553-AD5B-5298E5D00583}"/>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B0A13DDA-12B2-4E8C-B8FB-BA7A43BED87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AF3E472-915E-4917-B32E-9AECE37379B8}"/>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85259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EA181CD-F2AC-4F01-A836-5DC0F30F5A3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728F81E0-E490-4BB6-BE85-02D1587B7F30}"/>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0FBA5B9-D3A7-46FD-B8D5-E812114E5309}"/>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D496E79F-54E8-4B0A-B459-5AE9DABD413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A5779A0-296D-4AF2-A35B-F225EE4DE00B}"/>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268359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2ABD37-DE9C-4DF4-933B-6C51708F1F6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85375FD-B501-4EE5-9B24-39B43BBAA079}"/>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C08F65F-EA9D-4C06-8BE5-DA0B12931CFD}"/>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251A48E7-EE59-4D93-8D27-7D2B195F1ED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6D5B049-4630-4500-AD50-EDFB040AD292}"/>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59452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D37321-F678-4582-9C92-B3440BDA850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D9BBF13-8E79-4434-BDEA-E86CAAD1CD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0D3CA95-982D-4021-9D48-9F9E4D847B7F}"/>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C296C5D4-43DE-4D07-9BE8-B4E347C5293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23817D1-A088-4AFB-882F-6509CBC609B2}"/>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5679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75DF4F-9024-4DE0-82A7-3454CCEC55B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CDED73F-8524-46F4-A90C-076672F0A68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5E0C3A0-6A48-4F23-B37D-93E1AABE29AC}"/>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B71C27BD-7AED-4B04-BF4D-37B778BCCF9F}"/>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6" name="頁尾版面配置區 5">
            <a:extLst>
              <a:ext uri="{FF2B5EF4-FFF2-40B4-BE49-F238E27FC236}">
                <a16:creationId xmlns:a16="http://schemas.microsoft.com/office/drawing/2014/main" id="{9FB6B287-3CDD-40DE-9B4B-FAC1F6DEDC0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A993FF1-325B-49D1-B627-AA56457429C8}"/>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79142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F08B60-2BB9-47A2-AB0D-814AAB65BBE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E5E2A27-613D-4125-BDCB-D0792C386A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48DF96A2-7DD0-4D84-8E42-F04EDD7AB146}"/>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ECD81EBA-6292-461E-A418-A6C7DCAF7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8237DBE2-D3A7-44E7-A739-55C8A5CD3968}"/>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EE74D94F-C008-462B-BA81-1D91E2101307}"/>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8" name="頁尾版面配置區 7">
            <a:extLst>
              <a:ext uri="{FF2B5EF4-FFF2-40B4-BE49-F238E27FC236}">
                <a16:creationId xmlns:a16="http://schemas.microsoft.com/office/drawing/2014/main" id="{C3DA8F7F-EC56-4ED1-A24E-8160D0417E9A}"/>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FFF5BA16-4E6A-4D5F-A3FF-1DE1808523F1}"/>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38629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F23AF0-B8DB-439D-A5A8-573C2081BF0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205963A-00DF-4537-94E0-89ADBD2545A0}"/>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4" name="頁尾版面配置區 3">
            <a:extLst>
              <a:ext uri="{FF2B5EF4-FFF2-40B4-BE49-F238E27FC236}">
                <a16:creationId xmlns:a16="http://schemas.microsoft.com/office/drawing/2014/main" id="{5645336F-B088-4872-BAA3-014CF94C1CC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771A2D5-CC9B-4143-9FEA-EBCDDA848F11}"/>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381395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0881282-107A-4447-9D93-F2728680F3A5}"/>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3" name="頁尾版面配置區 2">
            <a:extLst>
              <a:ext uri="{FF2B5EF4-FFF2-40B4-BE49-F238E27FC236}">
                <a16:creationId xmlns:a16="http://schemas.microsoft.com/office/drawing/2014/main" id="{5AF75535-20D3-47AE-BEAC-9685D91D018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F82F7D7-79A0-46F3-BBF4-A10E80EBACE2}"/>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211879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9E2B80-F5C4-43B9-907D-CDD8687BE1A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C843E98-5071-4508-942D-8A77D67DFB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5C6B8CA-1377-4163-8283-F18900BDB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60647F78-8BD4-45FC-9D07-8664C80DDF69}"/>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6" name="頁尾版面配置區 5">
            <a:extLst>
              <a:ext uri="{FF2B5EF4-FFF2-40B4-BE49-F238E27FC236}">
                <a16:creationId xmlns:a16="http://schemas.microsoft.com/office/drawing/2014/main" id="{8225ACD6-F2EE-4430-AEA3-47586075E56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7ECD099-B4B7-4A8F-81C5-1A4F87DD6EB9}"/>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95910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5BA299-8456-4BF7-AB29-74BD7603CC8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E5F61D2-A6BB-4AF2-8288-765D2597D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199C9A6-7F4D-4CBF-A3CD-DFEAA085F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DD9D9B9B-FDEA-4DE9-81D2-B125E5B2ED0E}"/>
              </a:ext>
            </a:extLst>
          </p:cNvPr>
          <p:cNvSpPr>
            <a:spLocks noGrp="1"/>
          </p:cNvSpPr>
          <p:nvPr>
            <p:ph type="dt" sz="half" idx="10"/>
          </p:nvPr>
        </p:nvSpPr>
        <p:spPr/>
        <p:txBody>
          <a:bodyPr/>
          <a:lstStyle/>
          <a:p>
            <a:fld id="{AD01812B-91B1-43B0-B38A-88EA0161E699}" type="datetimeFigureOut">
              <a:rPr lang="zh-TW" altLang="en-US" smtClean="0"/>
              <a:t>2025/5/5</a:t>
            </a:fld>
            <a:endParaRPr lang="zh-TW" altLang="en-US"/>
          </a:p>
        </p:txBody>
      </p:sp>
      <p:sp>
        <p:nvSpPr>
          <p:cNvPr id="6" name="頁尾版面配置區 5">
            <a:extLst>
              <a:ext uri="{FF2B5EF4-FFF2-40B4-BE49-F238E27FC236}">
                <a16:creationId xmlns:a16="http://schemas.microsoft.com/office/drawing/2014/main" id="{34D5A71F-7093-4353-8F1C-946B49D1777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81AC613-83B7-473E-9443-8BC34EFA0581}"/>
              </a:ext>
            </a:extLst>
          </p:cNvPr>
          <p:cNvSpPr>
            <a:spLocks noGrp="1"/>
          </p:cNvSpPr>
          <p:nvPr>
            <p:ph type="sldNum" sz="quarter" idx="12"/>
          </p:nvPr>
        </p:nvSpPr>
        <p:spPr/>
        <p:txBody>
          <a:body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233391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4440E9E-0768-4335-A2F3-D96F479DE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0C6B338-0631-4A86-9789-154A9DAE2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FC0AD7E-3619-45EE-8D0C-9153ECEE40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1812B-91B1-43B0-B38A-88EA0161E699}" type="datetimeFigureOut">
              <a:rPr lang="zh-TW" altLang="en-US" smtClean="0"/>
              <a:t>2025/5/5</a:t>
            </a:fld>
            <a:endParaRPr lang="zh-TW" altLang="en-US"/>
          </a:p>
        </p:txBody>
      </p:sp>
      <p:sp>
        <p:nvSpPr>
          <p:cNvPr id="5" name="頁尾版面配置區 4">
            <a:extLst>
              <a:ext uri="{FF2B5EF4-FFF2-40B4-BE49-F238E27FC236}">
                <a16:creationId xmlns:a16="http://schemas.microsoft.com/office/drawing/2014/main" id="{C43288E2-7C70-4F78-AE5E-943CDDCA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4E7B0190-9C69-4F45-B538-41CBA054D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001BA-89CA-4701-A948-EA3DD52C475B}" type="slidenum">
              <a:rPr lang="zh-TW" altLang="en-US" smtClean="0"/>
              <a:t>‹#›</a:t>
            </a:fld>
            <a:endParaRPr lang="zh-TW" altLang="en-US"/>
          </a:p>
        </p:txBody>
      </p:sp>
    </p:spTree>
    <p:extLst>
      <p:ext uri="{BB962C8B-B14F-4D97-AF65-F5344CB8AC3E}">
        <p14:creationId xmlns:p14="http://schemas.microsoft.com/office/powerpoint/2010/main" val="579364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globalschoolnet.org/index.cf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tudent.hlc.edu.tw/"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2F47B8A-885A-450C-806D-B093B98AD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標題 1">
            <a:extLst>
              <a:ext uri="{FF2B5EF4-FFF2-40B4-BE49-F238E27FC236}">
                <a16:creationId xmlns:a16="http://schemas.microsoft.com/office/drawing/2014/main" id="{B67677C9-D04E-4069-AF2A-354C1D924FDA}"/>
              </a:ext>
            </a:extLst>
          </p:cNvPr>
          <p:cNvSpPr>
            <a:spLocks noGrp="1"/>
          </p:cNvSpPr>
          <p:nvPr>
            <p:ph type="ctrTitle"/>
          </p:nvPr>
        </p:nvSpPr>
        <p:spPr>
          <a:xfrm>
            <a:off x="1998785" y="2655033"/>
            <a:ext cx="8428892" cy="706437"/>
          </a:xfrm>
        </p:spPr>
        <p:txBody>
          <a:bodyPr>
            <a:noAutofit/>
          </a:bodyPr>
          <a:lstStyle/>
          <a:p>
            <a:r>
              <a:rPr lang="zh-TW" altLang="en-US" sz="6600" dirty="0">
                <a:solidFill>
                  <a:srgbClr val="EE6543"/>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rPr>
              <a:t>說明會</a:t>
            </a:r>
            <a:endParaRPr lang="zh-TW" altLang="en-US" sz="6600" dirty="0">
              <a:solidFill>
                <a:srgbClr val="EE6543"/>
              </a:solidFill>
            </a:endParaRPr>
          </a:p>
        </p:txBody>
      </p:sp>
      <p:sp>
        <p:nvSpPr>
          <p:cNvPr id="6" name="Rectangle 2">
            <a:extLst>
              <a:ext uri="{FF2B5EF4-FFF2-40B4-BE49-F238E27FC236}">
                <a16:creationId xmlns:a16="http://schemas.microsoft.com/office/drawing/2014/main" id="{BE2CD155-BB51-48D8-9848-A39A33470291}"/>
              </a:ext>
            </a:extLst>
          </p:cNvPr>
          <p:cNvSpPr txBox="1">
            <a:spLocks noGrp="1" noChangeArrowheads="1"/>
          </p:cNvSpPr>
          <p:nvPr>
            <p:ph type="subTitle" idx="1"/>
          </p:nvPr>
        </p:nvSpPr>
        <p:spPr bwMode="gray">
          <a:xfrm>
            <a:off x="1524000" y="3602038"/>
            <a:ext cx="9144000" cy="1655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4000" dirty="0">
                <a:solidFill>
                  <a:srgbClr val="0E5B6B"/>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花蓮縣吉安鄉稻香國小</a:t>
            </a:r>
            <a:endParaRPr lang="en-US" altLang="zh-TW" sz="4000" dirty="0">
              <a:solidFill>
                <a:srgbClr val="0E5B6B"/>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4000" dirty="0">
                <a:solidFill>
                  <a:srgbClr val="0E5B6B"/>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校長 陳慈芳</a:t>
            </a:r>
            <a:endParaRPr lang="en-US" altLang="zh-TW" sz="4000" dirty="0">
              <a:solidFill>
                <a:srgbClr val="0E5B6B"/>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endParaRPr>
          </a:p>
        </p:txBody>
      </p:sp>
    </p:spTree>
    <p:extLst>
      <p:ext uri="{BB962C8B-B14F-4D97-AF65-F5344CB8AC3E}">
        <p14:creationId xmlns:p14="http://schemas.microsoft.com/office/powerpoint/2010/main" val="102607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A87CBE5-A354-4D78-8682-5EADD986A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矩形 8">
            <a:extLst>
              <a:ext uri="{FF2B5EF4-FFF2-40B4-BE49-F238E27FC236}">
                <a16:creationId xmlns:a16="http://schemas.microsoft.com/office/drawing/2014/main" id="{029CE2B0-99A6-4D59-9084-C753CABD4A5D}"/>
              </a:ext>
            </a:extLst>
          </p:cNvPr>
          <p:cNvSpPr/>
          <p:nvPr/>
        </p:nvSpPr>
        <p:spPr>
          <a:xfrm>
            <a:off x="7503224" y="624129"/>
            <a:ext cx="3570208" cy="701731"/>
          </a:xfrm>
          <a:prstGeom prst="rect">
            <a:avLst/>
          </a:prstGeom>
        </p:spPr>
        <p:txBody>
          <a:bodyPr wrap="none">
            <a:spAutoFit/>
          </a:bodyPr>
          <a:lstStyle/>
          <a:p>
            <a:pPr algn="ctr">
              <a:lnSpc>
                <a:spcPct val="90000"/>
              </a:lnSpc>
              <a:spcBef>
                <a:spcPct val="0"/>
              </a:spcBef>
            </a:pPr>
            <a:r>
              <a:rPr lang="zh-TW" altLang="en-US" sz="4400" b="1" dirty="0">
                <a:solidFill>
                  <a:srgbClr val="EB6745"/>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專題研究方式</a:t>
            </a:r>
          </a:p>
        </p:txBody>
      </p:sp>
      <p:sp>
        <p:nvSpPr>
          <p:cNvPr id="11" name="內容版面配置區 2">
            <a:extLst>
              <a:ext uri="{FF2B5EF4-FFF2-40B4-BE49-F238E27FC236}">
                <a16:creationId xmlns:a16="http://schemas.microsoft.com/office/drawing/2014/main" id="{8B82CA97-AB6B-4B34-98B5-D898C5E41944}"/>
              </a:ext>
            </a:extLst>
          </p:cNvPr>
          <p:cNvSpPr txBox="1">
            <a:spLocks/>
          </p:cNvSpPr>
          <p:nvPr/>
        </p:nvSpPr>
        <p:spPr>
          <a:xfrm>
            <a:off x="571824" y="1674326"/>
            <a:ext cx="11260667" cy="397933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fontAlgn="base">
              <a:lnSpc>
                <a:spcPct val="150000"/>
              </a:lnSpc>
              <a:spcBef>
                <a:spcPct val="20000"/>
              </a:spcBef>
              <a:spcAft>
                <a:spcPct val="0"/>
              </a:spcAft>
              <a:buClr>
                <a:schemeClr val="hlink"/>
              </a:buClr>
              <a:buFont typeface="Wingdings" pitchFamily="2" charset="2"/>
              <a:buChar char="v"/>
            </a:pPr>
            <a:r>
              <a:rPr lang="zh-TW" altLang="en-US" sz="3200" dirty="0">
                <a:solidFill>
                  <a:srgbClr val="0E5B6B"/>
                </a:solidFill>
                <a:latin typeface="方正粗圓" panose="03000509000000000000" pitchFamily="65" charset="-120"/>
                <a:ea typeface="方正粗圓" panose="03000509000000000000" pitchFamily="65" charset="-120"/>
              </a:rPr>
              <a:t>可透過資料蒐集、研究討論、統計調查、訪問勘查、尋求社會資源協助、請教專家學者等方式，進行研究問題之探究，並羅列或統計目前研究工作的現況，提出研究省思或構思其因應研究問題的對策。</a:t>
            </a:r>
            <a:endParaRPr lang="en-US" altLang="zh-TW" sz="3200" dirty="0">
              <a:solidFill>
                <a:srgbClr val="0E5B6B"/>
              </a:solidFill>
              <a:latin typeface="方正粗圓" panose="03000509000000000000" pitchFamily="65" charset="-120"/>
              <a:ea typeface="方正粗圓" panose="03000509000000000000" pitchFamily="65" charset="-120"/>
            </a:endParaRPr>
          </a:p>
          <a:p>
            <a:pPr marL="342900" indent="-342900" algn="l" fontAlgn="base">
              <a:lnSpc>
                <a:spcPct val="150000"/>
              </a:lnSpc>
              <a:spcBef>
                <a:spcPct val="20000"/>
              </a:spcBef>
              <a:spcAft>
                <a:spcPct val="0"/>
              </a:spcAft>
              <a:buClr>
                <a:schemeClr val="hlink"/>
              </a:buClr>
              <a:buFont typeface="Wingdings" pitchFamily="2" charset="2"/>
              <a:buChar char="v"/>
            </a:pPr>
            <a:r>
              <a:rPr lang="zh-TW" altLang="en-US" sz="3200" dirty="0">
                <a:solidFill>
                  <a:srgbClr val="0E5B6B"/>
                </a:solidFill>
                <a:latin typeface="方正粗圓" panose="03000509000000000000" pitchFamily="65" charset="-120"/>
                <a:ea typeface="方正粗圓" panose="03000509000000000000" pitchFamily="65" charset="-120"/>
              </a:rPr>
              <a:t>參賽隊伍須將專題研究的歷程及成果，製作成專題研究之書面報告電子檔，上傳至「競賽網站」</a:t>
            </a:r>
          </a:p>
          <a:p>
            <a:endParaRPr lang="zh-TW" altLang="en-US" dirty="0"/>
          </a:p>
        </p:txBody>
      </p:sp>
      <p:pic>
        <p:nvPicPr>
          <p:cNvPr id="8" name="Picture 7">
            <a:extLst>
              <a:ext uri="{FF2B5EF4-FFF2-40B4-BE49-F238E27FC236}">
                <a16:creationId xmlns:a16="http://schemas.microsoft.com/office/drawing/2014/main" id="{6AD27796-DC8A-422C-BD36-BE8314F2D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2830" y="587931"/>
            <a:ext cx="699661" cy="720000"/>
          </a:xfrm>
          <a:prstGeom prst="rect">
            <a:avLst/>
          </a:prstGeom>
        </p:spPr>
      </p:pic>
    </p:spTree>
    <p:extLst>
      <p:ext uri="{BB962C8B-B14F-4D97-AF65-F5344CB8AC3E}">
        <p14:creationId xmlns:p14="http://schemas.microsoft.com/office/powerpoint/2010/main" val="287581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A87CBE5-A354-4D78-8682-5EADD986A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矩形 6">
            <a:extLst>
              <a:ext uri="{FF2B5EF4-FFF2-40B4-BE49-F238E27FC236}">
                <a16:creationId xmlns:a16="http://schemas.microsoft.com/office/drawing/2014/main" id="{BE430F50-BE38-4E7D-8ADD-14BE1B13DAD8}"/>
              </a:ext>
            </a:extLst>
          </p:cNvPr>
          <p:cNvSpPr/>
          <p:nvPr/>
        </p:nvSpPr>
        <p:spPr>
          <a:xfrm>
            <a:off x="7476325" y="594317"/>
            <a:ext cx="1915909"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初    賽</a:t>
            </a:r>
          </a:p>
        </p:txBody>
      </p:sp>
      <p:sp>
        <p:nvSpPr>
          <p:cNvPr id="12" name="內容版面配置區 2">
            <a:extLst>
              <a:ext uri="{FF2B5EF4-FFF2-40B4-BE49-F238E27FC236}">
                <a16:creationId xmlns:a16="http://schemas.microsoft.com/office/drawing/2014/main" id="{0077FCF6-2A56-4FE1-8D07-678659757383}"/>
              </a:ext>
            </a:extLst>
          </p:cNvPr>
          <p:cNvSpPr txBox="1">
            <a:spLocks/>
          </p:cNvSpPr>
          <p:nvPr/>
        </p:nvSpPr>
        <p:spPr>
          <a:xfrm>
            <a:off x="930512" y="1503166"/>
            <a:ext cx="9891368" cy="44274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fontAlgn="base">
              <a:lnSpc>
                <a:spcPct val="150000"/>
              </a:lnSpc>
              <a:spcBef>
                <a:spcPct val="20000"/>
              </a:spcBef>
              <a:spcAft>
                <a:spcPct val="0"/>
              </a:spcAft>
              <a:buClr>
                <a:schemeClr val="hlink"/>
              </a:buClr>
              <a:buFont typeface="Wingdings" pitchFamily="2" charset="2"/>
              <a:buChar char="v"/>
            </a:pPr>
            <a:r>
              <a:rPr lang="zh-TW" altLang="en-US" sz="3200" dirty="0">
                <a:solidFill>
                  <a:srgbClr val="0E5B6B"/>
                </a:solidFill>
                <a:latin typeface="方正粗圓" panose="03000509000000000000" pitchFamily="65" charset="-120"/>
                <a:ea typeface="方正粗圓" panose="03000509000000000000" pitchFamily="65" charset="-120"/>
              </a:rPr>
              <a:t>初賽繳交之「書面報告」電子檔內容，參考「全國高級中等學校小論文寫作比賽格式」撰寫，檔案格式須為 </a:t>
            </a:r>
            <a:r>
              <a:rPr lang="en-US" altLang="zh-TW" sz="3200" dirty="0">
                <a:solidFill>
                  <a:srgbClr val="0E5B6B"/>
                </a:solidFill>
                <a:latin typeface="方正粗圓" panose="03000509000000000000" pitchFamily="65" charset="-120"/>
                <a:ea typeface="方正粗圓" panose="03000509000000000000" pitchFamily="65" charset="-120"/>
              </a:rPr>
              <a:t>PDF</a:t>
            </a:r>
          </a:p>
          <a:p>
            <a:pPr marL="342900" indent="-342900" algn="l" fontAlgn="base">
              <a:lnSpc>
                <a:spcPct val="150000"/>
              </a:lnSpc>
              <a:spcBef>
                <a:spcPct val="20000"/>
              </a:spcBef>
              <a:spcAft>
                <a:spcPct val="0"/>
              </a:spcAft>
              <a:buClr>
                <a:schemeClr val="hlink"/>
              </a:buClr>
              <a:buFont typeface="Wingdings" pitchFamily="2" charset="2"/>
              <a:buChar char="v"/>
            </a:pPr>
            <a:r>
              <a:rPr lang="zh-TW" altLang="en-US" sz="3200" dirty="0">
                <a:solidFill>
                  <a:srgbClr val="0E5B6B"/>
                </a:solidFill>
                <a:latin typeface="方正粗圓" panose="03000509000000000000" pitchFamily="65" charset="-120"/>
                <a:ea typeface="方正粗圓" panose="03000509000000000000" pitchFamily="65" charset="-120"/>
              </a:rPr>
              <a:t>於 </a:t>
            </a:r>
            <a:r>
              <a:rPr lang="en-US" altLang="zh-TW" sz="3200" dirty="0">
                <a:solidFill>
                  <a:srgbClr val="C00000"/>
                </a:solidFill>
                <a:latin typeface="方正粗圓" panose="03000509000000000000" pitchFamily="65" charset="-120"/>
                <a:ea typeface="方正粗圓" panose="03000509000000000000" pitchFamily="65" charset="-120"/>
              </a:rPr>
              <a:t>114</a:t>
            </a:r>
            <a:r>
              <a:rPr lang="zh-TW" altLang="en-US" sz="3200" dirty="0">
                <a:solidFill>
                  <a:srgbClr val="C00000"/>
                </a:solidFill>
                <a:latin typeface="方正粗圓" panose="03000509000000000000" pitchFamily="65" charset="-120"/>
                <a:ea typeface="方正粗圓" panose="03000509000000000000" pitchFamily="65" charset="-120"/>
              </a:rPr>
              <a:t>年</a:t>
            </a:r>
            <a:r>
              <a:rPr lang="en-US" altLang="zh-TW" sz="3200" dirty="0">
                <a:solidFill>
                  <a:srgbClr val="C00000"/>
                </a:solidFill>
                <a:latin typeface="方正粗圓" panose="03000509000000000000" pitchFamily="65" charset="-120"/>
                <a:ea typeface="方正粗圓" panose="03000509000000000000" pitchFamily="65" charset="-120"/>
              </a:rPr>
              <a:t>9</a:t>
            </a:r>
            <a:r>
              <a:rPr lang="zh-TW" altLang="en-US" sz="3200" dirty="0">
                <a:solidFill>
                  <a:srgbClr val="C00000"/>
                </a:solidFill>
                <a:latin typeface="方正粗圓" panose="03000509000000000000" pitchFamily="65" charset="-120"/>
                <a:ea typeface="方正粗圓" panose="03000509000000000000" pitchFamily="65" charset="-120"/>
              </a:rPr>
              <a:t>月</a:t>
            </a:r>
            <a:r>
              <a:rPr lang="en-US" altLang="zh-TW" sz="3200" dirty="0">
                <a:solidFill>
                  <a:srgbClr val="C00000"/>
                </a:solidFill>
                <a:latin typeface="方正粗圓" panose="03000509000000000000" pitchFamily="65" charset="-120"/>
                <a:ea typeface="方正粗圓" panose="03000509000000000000" pitchFamily="65" charset="-120"/>
              </a:rPr>
              <a:t>26</a:t>
            </a:r>
            <a:r>
              <a:rPr lang="zh-TW" altLang="en-US" sz="3200" dirty="0">
                <a:solidFill>
                  <a:srgbClr val="C00000"/>
                </a:solidFill>
                <a:latin typeface="方正粗圓" panose="03000509000000000000" pitchFamily="65" charset="-120"/>
                <a:ea typeface="方正粗圓" panose="03000509000000000000" pitchFamily="65" charset="-120"/>
              </a:rPr>
              <a:t>日</a:t>
            </a:r>
            <a:r>
              <a:rPr lang="en-US" altLang="zh-TW" sz="3200" dirty="0">
                <a:solidFill>
                  <a:srgbClr val="C00000"/>
                </a:solidFill>
                <a:latin typeface="方正粗圓" panose="03000509000000000000" pitchFamily="65" charset="-120"/>
                <a:ea typeface="方正粗圓" panose="03000509000000000000" pitchFamily="65" charset="-120"/>
              </a:rPr>
              <a:t>(</a:t>
            </a:r>
            <a:r>
              <a:rPr lang="zh-TW" altLang="en-US" sz="3200" dirty="0">
                <a:solidFill>
                  <a:srgbClr val="C00000"/>
                </a:solidFill>
                <a:latin typeface="方正粗圓" panose="03000509000000000000" pitchFamily="65" charset="-120"/>
                <a:ea typeface="方正粗圓" panose="03000509000000000000" pitchFamily="65" charset="-120"/>
              </a:rPr>
              <a:t>五</a:t>
            </a:r>
            <a:r>
              <a:rPr lang="en-US" altLang="zh-TW" sz="3200" dirty="0">
                <a:solidFill>
                  <a:srgbClr val="C00000"/>
                </a:solidFill>
                <a:latin typeface="方正粗圓" panose="03000509000000000000" pitchFamily="65" charset="-120"/>
                <a:ea typeface="方正粗圓" panose="03000509000000000000" pitchFamily="65" charset="-120"/>
              </a:rPr>
              <a:t>)</a:t>
            </a:r>
            <a:r>
              <a:rPr lang="zh-TW" altLang="en-US" sz="3200" dirty="0">
                <a:solidFill>
                  <a:srgbClr val="C00000"/>
                </a:solidFill>
                <a:latin typeface="方正粗圓" panose="03000509000000000000" pitchFamily="65" charset="-120"/>
                <a:ea typeface="方正粗圓" panose="03000509000000000000" pitchFamily="65" charset="-120"/>
              </a:rPr>
              <a:t>中午</a:t>
            </a:r>
            <a:r>
              <a:rPr lang="en-US" altLang="zh-TW" sz="3200" dirty="0">
                <a:solidFill>
                  <a:srgbClr val="C00000"/>
                </a:solidFill>
                <a:latin typeface="方正粗圓" panose="03000509000000000000" pitchFamily="65" charset="-120"/>
                <a:ea typeface="方正粗圓" panose="03000509000000000000" pitchFamily="65" charset="-120"/>
              </a:rPr>
              <a:t>12</a:t>
            </a:r>
            <a:r>
              <a:rPr lang="zh-TW" altLang="en-US" sz="3200" dirty="0">
                <a:solidFill>
                  <a:srgbClr val="C00000"/>
                </a:solidFill>
                <a:latin typeface="方正粗圓" panose="03000509000000000000" pitchFamily="65" charset="-120"/>
                <a:ea typeface="方正粗圓" panose="03000509000000000000" pitchFamily="65" charset="-120"/>
              </a:rPr>
              <a:t>時</a:t>
            </a:r>
            <a:r>
              <a:rPr lang="zh-TW" altLang="en-US" sz="3200" dirty="0">
                <a:solidFill>
                  <a:srgbClr val="0E5B6B"/>
                </a:solidFill>
                <a:latin typeface="方正粗圓" panose="03000509000000000000" pitchFamily="65" charset="-120"/>
                <a:ea typeface="方正粗圓" panose="03000509000000000000" pitchFamily="65" charset="-120"/>
              </a:rPr>
              <a:t>前上傳至「競賽網站」</a:t>
            </a:r>
            <a:endParaRPr lang="zh-TW" altLang="en-US" dirty="0"/>
          </a:p>
        </p:txBody>
      </p:sp>
      <p:pic>
        <p:nvPicPr>
          <p:cNvPr id="10" name="Picture 9">
            <a:extLst>
              <a:ext uri="{FF2B5EF4-FFF2-40B4-BE49-F238E27FC236}">
                <a16:creationId xmlns:a16="http://schemas.microsoft.com/office/drawing/2014/main" id="{39EE3038-8DCB-44C0-A926-436FCF4EE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5936" y="576048"/>
            <a:ext cx="699661" cy="720000"/>
          </a:xfrm>
          <a:prstGeom prst="rect">
            <a:avLst/>
          </a:prstGeom>
        </p:spPr>
      </p:pic>
    </p:spTree>
    <p:extLst>
      <p:ext uri="{BB962C8B-B14F-4D97-AF65-F5344CB8AC3E}">
        <p14:creationId xmlns:p14="http://schemas.microsoft.com/office/powerpoint/2010/main" val="422583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A87CBE5-A354-4D78-8682-5EADD986A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矩形 8">
            <a:extLst>
              <a:ext uri="{FF2B5EF4-FFF2-40B4-BE49-F238E27FC236}">
                <a16:creationId xmlns:a16="http://schemas.microsoft.com/office/drawing/2014/main" id="{057B7C19-0785-4681-BE1D-406DE6DDCF53}"/>
              </a:ext>
            </a:extLst>
          </p:cNvPr>
          <p:cNvSpPr/>
          <p:nvPr/>
        </p:nvSpPr>
        <p:spPr>
          <a:xfrm>
            <a:off x="7511495" y="576732"/>
            <a:ext cx="1915909"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決    賽</a:t>
            </a:r>
          </a:p>
        </p:txBody>
      </p:sp>
      <p:sp>
        <p:nvSpPr>
          <p:cNvPr id="11" name="內容版面配置區 2">
            <a:extLst>
              <a:ext uri="{FF2B5EF4-FFF2-40B4-BE49-F238E27FC236}">
                <a16:creationId xmlns:a16="http://schemas.microsoft.com/office/drawing/2014/main" id="{94A71DEB-5F6F-4D73-9C80-E070CE8102BB}"/>
              </a:ext>
            </a:extLst>
          </p:cNvPr>
          <p:cNvSpPr txBox="1">
            <a:spLocks/>
          </p:cNvSpPr>
          <p:nvPr/>
        </p:nvSpPr>
        <p:spPr>
          <a:xfrm>
            <a:off x="633371" y="1552807"/>
            <a:ext cx="11316400" cy="42360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fontAlgn="base">
              <a:lnSpc>
                <a:spcPct val="150000"/>
              </a:lnSpc>
              <a:spcBef>
                <a:spcPct val="20000"/>
              </a:spcBef>
              <a:spcAft>
                <a:spcPct val="0"/>
              </a:spcAft>
              <a:buClr>
                <a:schemeClr val="hlink"/>
              </a:buClr>
              <a:buFont typeface="Wingdings" pitchFamily="2" charset="2"/>
              <a:buChar char="v"/>
            </a:pPr>
            <a:r>
              <a:rPr lang="zh-TW" altLang="en-US" sz="3200" dirty="0">
                <a:solidFill>
                  <a:srgbClr val="0E5A6D"/>
                </a:solidFill>
                <a:latin typeface="方正粗圓" panose="03000509000000000000" pitchFamily="65" charset="-120"/>
                <a:ea typeface="方正粗圓" panose="03000509000000000000" pitchFamily="65" charset="-120"/>
              </a:rPr>
              <a:t>決賽繳交之「專題報告」簡報檔案內容，可同時包含文字、圖片、聲音、影片或動畫，以豐富、多元的方式呈現，檔案格式不拘，唯檔案大小不得大於</a:t>
            </a:r>
            <a:r>
              <a:rPr lang="en-US" altLang="zh-TW" sz="3200" dirty="0">
                <a:solidFill>
                  <a:srgbClr val="0E5A6D"/>
                </a:solidFill>
                <a:latin typeface="方正粗圓" panose="03000509000000000000" pitchFamily="65" charset="-120"/>
                <a:ea typeface="方正粗圓" panose="03000509000000000000" pitchFamily="65" charset="-120"/>
              </a:rPr>
              <a:t>50MB</a:t>
            </a:r>
          </a:p>
          <a:p>
            <a:pPr marL="342900" indent="-342900" algn="l" fontAlgn="base">
              <a:lnSpc>
                <a:spcPct val="150000"/>
              </a:lnSpc>
              <a:spcBef>
                <a:spcPct val="20000"/>
              </a:spcBef>
              <a:spcAft>
                <a:spcPct val="0"/>
              </a:spcAft>
              <a:buClr>
                <a:schemeClr val="hlink"/>
              </a:buClr>
              <a:buFont typeface="Wingdings" pitchFamily="2" charset="2"/>
              <a:buChar char="v"/>
            </a:pPr>
            <a:r>
              <a:rPr lang="zh-TW" altLang="en-US" sz="3200" dirty="0">
                <a:solidFill>
                  <a:srgbClr val="0E5A6D"/>
                </a:solidFill>
                <a:latin typeface="方正粗圓" panose="03000509000000000000" pitchFamily="65" charset="-120"/>
                <a:ea typeface="方正粗圓" panose="03000509000000000000" pitchFamily="65" charset="-120"/>
              </a:rPr>
              <a:t>須</a:t>
            </a:r>
            <a:r>
              <a:rPr lang="zh-TW" altLang="en-US" sz="3200" dirty="0">
                <a:solidFill>
                  <a:srgbClr val="C00000"/>
                </a:solidFill>
                <a:latin typeface="方正粗圓" panose="03000509000000000000" pitchFamily="65" charset="-120"/>
                <a:ea typeface="方正粗圓" panose="03000509000000000000" pitchFamily="65" charset="-120"/>
              </a:rPr>
              <a:t>於</a:t>
            </a:r>
            <a:r>
              <a:rPr lang="en-US" altLang="zh-TW" sz="3200">
                <a:solidFill>
                  <a:srgbClr val="C00000"/>
                </a:solidFill>
                <a:latin typeface="方正粗圓" panose="03000509000000000000" pitchFamily="65" charset="-120"/>
                <a:ea typeface="方正粗圓" panose="03000509000000000000" pitchFamily="65" charset="-120"/>
              </a:rPr>
              <a:t>114</a:t>
            </a:r>
            <a:r>
              <a:rPr lang="zh-TW" altLang="en-US" sz="3200">
                <a:solidFill>
                  <a:srgbClr val="C00000"/>
                </a:solidFill>
                <a:latin typeface="方正粗圓" panose="03000509000000000000" pitchFamily="65" charset="-120"/>
                <a:ea typeface="方正粗圓" panose="03000509000000000000" pitchFamily="65" charset="-120"/>
              </a:rPr>
              <a:t>年</a:t>
            </a:r>
            <a:r>
              <a:rPr lang="en-US" altLang="zh-TW" sz="3200" dirty="0">
                <a:solidFill>
                  <a:srgbClr val="C00000"/>
                </a:solidFill>
                <a:latin typeface="方正粗圓" panose="03000509000000000000" pitchFamily="65" charset="-120"/>
                <a:ea typeface="方正粗圓" panose="03000509000000000000" pitchFamily="65" charset="-120"/>
              </a:rPr>
              <a:t>10</a:t>
            </a:r>
            <a:r>
              <a:rPr lang="zh-TW" altLang="en-US" sz="3200" dirty="0">
                <a:solidFill>
                  <a:srgbClr val="C00000"/>
                </a:solidFill>
                <a:latin typeface="方正粗圓" panose="03000509000000000000" pitchFamily="65" charset="-120"/>
                <a:ea typeface="方正粗圓" panose="03000509000000000000" pitchFamily="65" charset="-120"/>
              </a:rPr>
              <a:t>月</a:t>
            </a:r>
            <a:r>
              <a:rPr lang="en-US" altLang="zh-TW" sz="3200" dirty="0">
                <a:solidFill>
                  <a:srgbClr val="C00000"/>
                </a:solidFill>
                <a:latin typeface="方正粗圓" panose="03000509000000000000" pitchFamily="65" charset="-120"/>
                <a:ea typeface="方正粗圓" panose="03000509000000000000" pitchFamily="65" charset="-120"/>
              </a:rPr>
              <a:t>27</a:t>
            </a:r>
            <a:r>
              <a:rPr lang="zh-TW" altLang="en-US" sz="3200" dirty="0">
                <a:solidFill>
                  <a:srgbClr val="C00000"/>
                </a:solidFill>
                <a:latin typeface="方正粗圓" panose="03000509000000000000" pitchFamily="65" charset="-120"/>
                <a:ea typeface="方正粗圓" panose="03000509000000000000" pitchFamily="65" charset="-120"/>
              </a:rPr>
              <a:t>日</a:t>
            </a:r>
            <a:r>
              <a:rPr lang="en-US" altLang="zh-TW" sz="3200" dirty="0">
                <a:solidFill>
                  <a:srgbClr val="C00000"/>
                </a:solidFill>
                <a:latin typeface="方正粗圓" panose="03000509000000000000" pitchFamily="65" charset="-120"/>
                <a:ea typeface="方正粗圓" panose="03000509000000000000" pitchFamily="65" charset="-120"/>
              </a:rPr>
              <a:t>(</a:t>
            </a:r>
            <a:r>
              <a:rPr lang="zh-TW" altLang="en-US" sz="3200" dirty="0">
                <a:solidFill>
                  <a:srgbClr val="C00000"/>
                </a:solidFill>
                <a:latin typeface="方正粗圓" panose="03000509000000000000" pitchFamily="65" charset="-120"/>
                <a:ea typeface="方正粗圓" panose="03000509000000000000" pitchFamily="65" charset="-120"/>
              </a:rPr>
              <a:t>二</a:t>
            </a:r>
            <a:r>
              <a:rPr lang="en-US" altLang="zh-TW" sz="3200" dirty="0">
                <a:solidFill>
                  <a:srgbClr val="C00000"/>
                </a:solidFill>
                <a:latin typeface="方正粗圓" panose="03000509000000000000" pitchFamily="65" charset="-120"/>
                <a:ea typeface="方正粗圓" panose="03000509000000000000" pitchFamily="65" charset="-120"/>
              </a:rPr>
              <a:t>)</a:t>
            </a:r>
            <a:r>
              <a:rPr lang="zh-TW" altLang="en-US" sz="3200" dirty="0">
                <a:solidFill>
                  <a:srgbClr val="C00000"/>
                </a:solidFill>
                <a:latin typeface="方正粗圓" panose="03000509000000000000" pitchFamily="65" charset="-120"/>
                <a:ea typeface="方正粗圓" panose="03000509000000000000" pitchFamily="65" charset="-120"/>
              </a:rPr>
              <a:t>中午</a:t>
            </a:r>
            <a:r>
              <a:rPr lang="en-US" altLang="zh-TW" sz="3200" dirty="0">
                <a:solidFill>
                  <a:srgbClr val="C00000"/>
                </a:solidFill>
                <a:latin typeface="方正粗圓" panose="03000509000000000000" pitchFamily="65" charset="-120"/>
                <a:ea typeface="方正粗圓" panose="03000509000000000000" pitchFamily="65" charset="-120"/>
              </a:rPr>
              <a:t>12</a:t>
            </a:r>
            <a:r>
              <a:rPr lang="zh-TW" altLang="en-US" sz="3200" dirty="0">
                <a:solidFill>
                  <a:srgbClr val="C00000"/>
                </a:solidFill>
                <a:latin typeface="方正粗圓" panose="03000509000000000000" pitchFamily="65" charset="-120"/>
                <a:ea typeface="方正粗圓" panose="03000509000000000000" pitchFamily="65" charset="-120"/>
              </a:rPr>
              <a:t>時前</a:t>
            </a:r>
            <a:r>
              <a:rPr lang="zh-TW" altLang="en-US" sz="3200" dirty="0">
                <a:solidFill>
                  <a:srgbClr val="0E5A6D"/>
                </a:solidFill>
                <a:latin typeface="方正粗圓" panose="03000509000000000000" pitchFamily="65" charset="-120"/>
                <a:ea typeface="方正粗圓" panose="03000509000000000000" pitchFamily="65" charset="-120"/>
              </a:rPr>
              <a:t>上傳至「競賽網站」。</a:t>
            </a:r>
          </a:p>
          <a:p>
            <a:endParaRPr lang="zh-TW" altLang="en-US" dirty="0"/>
          </a:p>
        </p:txBody>
      </p:sp>
      <p:pic>
        <p:nvPicPr>
          <p:cNvPr id="8" name="Picture 7">
            <a:extLst>
              <a:ext uri="{FF2B5EF4-FFF2-40B4-BE49-F238E27FC236}">
                <a16:creationId xmlns:a16="http://schemas.microsoft.com/office/drawing/2014/main" id="{18695EEF-277D-4534-AB8A-405699E38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779" y="558463"/>
            <a:ext cx="699661" cy="720000"/>
          </a:xfrm>
          <a:prstGeom prst="rect">
            <a:avLst/>
          </a:prstGeom>
        </p:spPr>
      </p:pic>
      <p:pic>
        <p:nvPicPr>
          <p:cNvPr id="7" name="圖片 10">
            <a:extLst>
              <a:ext uri="{FF2B5EF4-FFF2-40B4-BE49-F238E27FC236}">
                <a16:creationId xmlns:a16="http://schemas.microsoft.com/office/drawing/2014/main" id="{233AA43A-8C30-4A8C-9190-AA8CBDE14B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4021" y="5719517"/>
            <a:ext cx="1093285" cy="10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1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矩形 6">
            <a:extLst>
              <a:ext uri="{FF2B5EF4-FFF2-40B4-BE49-F238E27FC236}">
                <a16:creationId xmlns:a16="http://schemas.microsoft.com/office/drawing/2014/main" id="{ED0B713A-AA2B-4A68-8298-99C3B229FCBD}"/>
              </a:ext>
            </a:extLst>
          </p:cNvPr>
          <p:cNvSpPr/>
          <p:nvPr/>
        </p:nvSpPr>
        <p:spPr>
          <a:xfrm>
            <a:off x="7465203" y="581066"/>
            <a:ext cx="2441694"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注意事項</a:t>
            </a:r>
          </a:p>
        </p:txBody>
      </p:sp>
      <p:sp>
        <p:nvSpPr>
          <p:cNvPr id="9" name="內容版面配置區 2">
            <a:extLst>
              <a:ext uri="{FF2B5EF4-FFF2-40B4-BE49-F238E27FC236}">
                <a16:creationId xmlns:a16="http://schemas.microsoft.com/office/drawing/2014/main" id="{6949FE94-2337-4BEC-871A-70E6B2CE53A6}"/>
              </a:ext>
            </a:extLst>
          </p:cNvPr>
          <p:cNvSpPr txBox="1">
            <a:spLocks/>
          </p:cNvSpPr>
          <p:nvPr/>
        </p:nvSpPr>
        <p:spPr>
          <a:xfrm>
            <a:off x="465666" y="1570391"/>
            <a:ext cx="11260667" cy="3979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fontAlgn="base">
              <a:lnSpc>
                <a:spcPct val="150000"/>
              </a:lnSpc>
              <a:spcBef>
                <a:spcPct val="20000"/>
              </a:spcBef>
              <a:spcAft>
                <a:spcPct val="0"/>
              </a:spcAft>
              <a:buClr>
                <a:schemeClr val="hlink"/>
              </a:buClr>
              <a:buFont typeface="Wingdings" pitchFamily="2" charset="2"/>
              <a:buChar char="v"/>
            </a:pPr>
            <a:r>
              <a:rPr lang="zh-TW" altLang="en-US" sz="3200" dirty="0">
                <a:solidFill>
                  <a:srgbClr val="0E5B6B"/>
                </a:solidFill>
                <a:latin typeface="方正粗圓" panose="03000509000000000000" pitchFamily="65" charset="-120"/>
                <a:ea typeface="方正粗圓" panose="03000509000000000000" pitchFamily="65" charset="-120"/>
              </a:rPr>
              <a:t>參賽隊伍必須適當索引資料來源，參賽作品亦應為原始創作，凡曾參賽相關活動之得獎作品，不得以原作品再次報名參賽，亦不得一稿多投。前開情節倘若經查證屬實，將取消獲獎資格。</a:t>
            </a:r>
          </a:p>
          <a:p>
            <a:endParaRPr lang="zh-TW" altLang="en-US" dirty="0"/>
          </a:p>
        </p:txBody>
      </p:sp>
      <p:pic>
        <p:nvPicPr>
          <p:cNvPr id="11" name="Picture 10">
            <a:extLst>
              <a:ext uri="{FF2B5EF4-FFF2-40B4-BE49-F238E27FC236}">
                <a16:creationId xmlns:a16="http://schemas.microsoft.com/office/drawing/2014/main" id="{FEFA540E-0390-4EE9-B3FA-F4FACED64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7436" y="562797"/>
            <a:ext cx="699661" cy="720000"/>
          </a:xfrm>
          <a:prstGeom prst="rect">
            <a:avLst/>
          </a:prstGeom>
        </p:spPr>
      </p:pic>
      <p:pic>
        <p:nvPicPr>
          <p:cNvPr id="8" name="圖片 10">
            <a:extLst>
              <a:ext uri="{FF2B5EF4-FFF2-40B4-BE49-F238E27FC236}">
                <a16:creationId xmlns:a16="http://schemas.microsoft.com/office/drawing/2014/main" id="{5A5A286C-0C5D-41EF-8AE5-4FFDC29383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4021" y="5719517"/>
            <a:ext cx="1093285" cy="10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00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A87CBE5-A354-4D78-8682-5EADD986A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385AEE89-7F9E-4643-A1DC-01C83A69F5E5}"/>
              </a:ext>
            </a:extLst>
          </p:cNvPr>
          <p:cNvSpPr/>
          <p:nvPr/>
        </p:nvSpPr>
        <p:spPr>
          <a:xfrm>
            <a:off x="7491580" y="581065"/>
            <a:ext cx="2441694"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分組獎勵</a:t>
            </a:r>
          </a:p>
        </p:txBody>
      </p:sp>
      <p:pic>
        <p:nvPicPr>
          <p:cNvPr id="10" name="Picture 9">
            <a:extLst>
              <a:ext uri="{FF2B5EF4-FFF2-40B4-BE49-F238E27FC236}">
                <a16:creationId xmlns:a16="http://schemas.microsoft.com/office/drawing/2014/main" id="{66FFE346-1193-40AC-9F63-0132644D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724" y="562796"/>
            <a:ext cx="699661" cy="720000"/>
          </a:xfrm>
          <a:prstGeom prst="rect">
            <a:avLst/>
          </a:prstGeom>
        </p:spPr>
      </p:pic>
      <p:sp>
        <p:nvSpPr>
          <p:cNvPr id="3" name="矩形 2">
            <a:extLst>
              <a:ext uri="{FF2B5EF4-FFF2-40B4-BE49-F238E27FC236}">
                <a16:creationId xmlns:a16="http://schemas.microsoft.com/office/drawing/2014/main" id="{E6173E7C-2769-47CB-A841-77F9C617F409}"/>
              </a:ext>
            </a:extLst>
          </p:cNvPr>
          <p:cNvSpPr/>
          <p:nvPr/>
        </p:nvSpPr>
        <p:spPr>
          <a:xfrm>
            <a:off x="701336" y="1731146"/>
            <a:ext cx="11490664" cy="4031873"/>
          </a:xfrm>
          <a:prstGeom prst="rect">
            <a:avLst/>
          </a:prstGeom>
        </p:spPr>
        <p:txBody>
          <a:bodyPr wrap="square">
            <a:spAutoFit/>
          </a:bodyPr>
          <a:lstStyle/>
          <a:p>
            <a:r>
              <a:rPr lang="zh-TW" altLang="en-US" sz="3200" dirty="0">
                <a:solidFill>
                  <a:srgbClr val="C00000"/>
                </a:solidFill>
                <a:latin typeface="微軟正黑體" panose="020B0604030504040204" pitchFamily="34" charset="-120"/>
                <a:ea typeface="微軟正黑體" panose="020B0604030504040204" pitchFamily="34" charset="-120"/>
              </a:rPr>
              <a:t>             獎勵類別：</a:t>
            </a:r>
          </a:p>
          <a:p>
            <a:r>
              <a:rPr lang="en-US" altLang="zh-TW" sz="2800" dirty="0">
                <a:solidFill>
                  <a:srgbClr val="41464D"/>
                </a:solidFill>
                <a:latin typeface="微軟正黑體" panose="020B0604030504040204" pitchFamily="34" charset="-120"/>
                <a:ea typeface="微軟正黑體" panose="020B0604030504040204" pitchFamily="34" charset="-120"/>
              </a:rPr>
              <a:t>1. </a:t>
            </a:r>
            <a:r>
              <a:rPr lang="zh-TW" altLang="en-US" sz="2800" dirty="0">
                <a:solidFill>
                  <a:srgbClr val="41464D"/>
                </a:solidFill>
                <a:latin typeface="微軟正黑體" panose="020B0604030504040204" pitchFamily="34" charset="-120"/>
                <a:ea typeface="微軟正黑體" panose="020B0604030504040204" pitchFamily="34" charset="-120"/>
              </a:rPr>
              <a:t>團體獎：進入決賽後得獎學校頒發獎狀乙紙。</a:t>
            </a:r>
          </a:p>
          <a:p>
            <a:r>
              <a:rPr lang="en-US" altLang="zh-TW" sz="2800" dirty="0">
                <a:solidFill>
                  <a:srgbClr val="41464D"/>
                </a:solidFill>
                <a:latin typeface="微軟正黑體" panose="020B0604030504040204" pitchFamily="34" charset="-120"/>
                <a:ea typeface="微軟正黑體" panose="020B0604030504040204" pitchFamily="34" charset="-120"/>
              </a:rPr>
              <a:t>2. </a:t>
            </a:r>
            <a:r>
              <a:rPr lang="zh-TW" altLang="en-US" sz="2800" dirty="0">
                <a:solidFill>
                  <a:srgbClr val="41464D"/>
                </a:solidFill>
                <a:latin typeface="微軟正黑體" panose="020B0604030504040204" pitchFamily="34" charset="-120"/>
                <a:ea typeface="微軟正黑體" panose="020B0604030504040204" pitchFamily="34" charset="-120"/>
              </a:rPr>
              <a:t>指導教師獎：每件作品指導教師一至二人（依報名表冊列名單為準）。</a:t>
            </a:r>
          </a:p>
          <a:p>
            <a:r>
              <a:rPr lang="en-US" altLang="zh-TW" sz="2800" dirty="0">
                <a:solidFill>
                  <a:srgbClr val="41464D"/>
                </a:solidFill>
                <a:latin typeface="微軟正黑體" panose="020B0604030504040204" pitchFamily="34" charset="-120"/>
                <a:ea typeface="微軟正黑體" panose="020B0604030504040204" pitchFamily="34" charset="-120"/>
              </a:rPr>
              <a:t>(1)</a:t>
            </a:r>
            <a:r>
              <a:rPr lang="zh-TW" altLang="en-US" sz="2800" dirty="0">
                <a:solidFill>
                  <a:srgbClr val="41464D"/>
                </a:solidFill>
                <a:latin typeface="微軟正黑體" panose="020B0604030504040204" pitchFamily="34" charset="-120"/>
                <a:ea typeface="微軟正黑體" panose="020B0604030504040204" pitchFamily="34" charset="-120"/>
              </a:rPr>
              <a:t>行政獎勵：頒發獎狀乙紙。</a:t>
            </a:r>
          </a:p>
          <a:p>
            <a:r>
              <a:rPr lang="en-US" altLang="zh-TW" sz="2800" dirty="0">
                <a:solidFill>
                  <a:srgbClr val="41464D"/>
                </a:solidFill>
                <a:latin typeface="微軟正黑體" panose="020B0604030504040204" pitchFamily="34" charset="-120"/>
                <a:ea typeface="微軟正黑體" panose="020B0604030504040204" pitchFamily="34" charset="-120"/>
              </a:rPr>
              <a:t>(2)</a:t>
            </a:r>
            <a:r>
              <a:rPr lang="zh-TW" altLang="en-US" sz="2800" dirty="0">
                <a:solidFill>
                  <a:srgbClr val="41464D"/>
                </a:solidFill>
                <a:latin typeface="微軟正黑體" panose="020B0604030504040204" pitchFamily="34" charset="-120"/>
                <a:ea typeface="微軟正黑體" panose="020B0604030504040204" pitchFamily="34" charset="-120"/>
              </a:rPr>
              <a:t>獎勵金：</a:t>
            </a:r>
            <a:endParaRPr lang="en-US" altLang="zh-TW" sz="2800" dirty="0">
              <a:solidFill>
                <a:srgbClr val="41464D"/>
              </a:solidFill>
              <a:latin typeface="微軟正黑體" panose="020B0604030504040204" pitchFamily="34" charset="-120"/>
              <a:ea typeface="微軟正黑體" panose="020B0604030504040204" pitchFamily="34" charset="-120"/>
            </a:endParaRPr>
          </a:p>
          <a:p>
            <a:r>
              <a:rPr lang="zh-TW" altLang="en-US" sz="2800" dirty="0">
                <a:solidFill>
                  <a:srgbClr val="41464D"/>
                </a:solidFill>
                <a:latin typeface="微軟正黑體" panose="020B0604030504040204" pitchFamily="34" charset="-120"/>
                <a:ea typeface="微軟正黑體" panose="020B0604030504040204" pitchFamily="34" charset="-120"/>
              </a:rPr>
              <a:t>     金獎</a:t>
            </a:r>
            <a:r>
              <a:rPr lang="en-US" altLang="zh-TW" sz="2800" dirty="0">
                <a:solidFill>
                  <a:srgbClr val="41464D"/>
                </a:solidFill>
                <a:latin typeface="微軟正黑體" panose="020B0604030504040204" pitchFamily="34" charset="-120"/>
                <a:ea typeface="微軟正黑體" panose="020B0604030504040204" pitchFamily="34" charset="-120"/>
              </a:rPr>
              <a:t>-</a:t>
            </a:r>
            <a:r>
              <a:rPr lang="zh-TW" altLang="en-US" sz="2800" dirty="0">
                <a:solidFill>
                  <a:srgbClr val="41464D"/>
                </a:solidFill>
                <a:latin typeface="微軟正黑體" panose="020B0604030504040204" pitchFamily="34" charset="-120"/>
                <a:ea typeface="微軟正黑體" panose="020B0604030504040204" pitchFamily="34" charset="-120"/>
              </a:rPr>
              <a:t>新臺幣參仟元整。</a:t>
            </a:r>
          </a:p>
          <a:p>
            <a:r>
              <a:rPr lang="zh-TW" altLang="en-US" sz="2800" dirty="0">
                <a:solidFill>
                  <a:srgbClr val="41464D"/>
                </a:solidFill>
                <a:latin typeface="微軟正黑體" panose="020B0604030504040204" pitchFamily="34" charset="-120"/>
                <a:ea typeface="微軟正黑體" panose="020B0604030504040204" pitchFamily="34" charset="-120"/>
              </a:rPr>
              <a:t>     銀獎</a:t>
            </a:r>
            <a:r>
              <a:rPr lang="en-US" altLang="zh-TW" sz="2800" dirty="0">
                <a:solidFill>
                  <a:srgbClr val="41464D"/>
                </a:solidFill>
                <a:latin typeface="微軟正黑體" panose="020B0604030504040204" pitchFamily="34" charset="-120"/>
                <a:ea typeface="微軟正黑體" panose="020B0604030504040204" pitchFamily="34" charset="-120"/>
              </a:rPr>
              <a:t>-</a:t>
            </a:r>
            <a:r>
              <a:rPr lang="zh-TW" altLang="en-US" sz="2800" dirty="0">
                <a:solidFill>
                  <a:srgbClr val="41464D"/>
                </a:solidFill>
                <a:latin typeface="微軟正黑體" panose="020B0604030504040204" pitchFamily="34" charset="-120"/>
                <a:ea typeface="微軟正黑體" panose="020B0604030504040204" pitchFamily="34" charset="-120"/>
              </a:rPr>
              <a:t>新臺幣貳仟伍佰元整。</a:t>
            </a:r>
          </a:p>
          <a:p>
            <a:r>
              <a:rPr lang="zh-TW" altLang="en-US" sz="2800" dirty="0">
                <a:solidFill>
                  <a:srgbClr val="41464D"/>
                </a:solidFill>
                <a:latin typeface="微軟正黑體" panose="020B0604030504040204" pitchFamily="34" charset="-120"/>
                <a:ea typeface="微軟正黑體" panose="020B0604030504040204" pitchFamily="34" charset="-120"/>
              </a:rPr>
              <a:t>     銅獎</a:t>
            </a:r>
            <a:r>
              <a:rPr lang="en-US" altLang="zh-TW" sz="2800" dirty="0">
                <a:solidFill>
                  <a:srgbClr val="41464D"/>
                </a:solidFill>
                <a:latin typeface="微軟正黑體" panose="020B0604030504040204" pitchFamily="34" charset="-120"/>
                <a:ea typeface="微軟正黑體" panose="020B0604030504040204" pitchFamily="34" charset="-120"/>
              </a:rPr>
              <a:t>-</a:t>
            </a:r>
            <a:r>
              <a:rPr lang="zh-TW" altLang="en-US" sz="2800" dirty="0">
                <a:solidFill>
                  <a:srgbClr val="41464D"/>
                </a:solidFill>
                <a:latin typeface="微軟正黑體" panose="020B0604030504040204" pitchFamily="34" charset="-120"/>
                <a:ea typeface="微軟正黑體" panose="020B0604030504040204" pitchFamily="34" charset="-120"/>
              </a:rPr>
              <a:t>新臺幣貳仟元整。</a:t>
            </a:r>
          </a:p>
          <a:p>
            <a:r>
              <a:rPr lang="zh-TW" altLang="en-US" sz="2800" dirty="0">
                <a:solidFill>
                  <a:srgbClr val="41464D"/>
                </a:solidFill>
                <a:latin typeface="微軟正黑體" panose="020B0604030504040204" pitchFamily="34" charset="-120"/>
                <a:ea typeface="微軟正黑體" panose="020B0604030504040204" pitchFamily="34" charset="-120"/>
              </a:rPr>
              <a:t>    優選</a:t>
            </a:r>
            <a:r>
              <a:rPr lang="en-US" altLang="zh-TW" sz="2800" dirty="0">
                <a:solidFill>
                  <a:srgbClr val="41464D"/>
                </a:solidFill>
                <a:latin typeface="微軟正黑體" panose="020B0604030504040204" pitchFamily="34" charset="-120"/>
                <a:ea typeface="微軟正黑體" panose="020B0604030504040204" pitchFamily="34" charset="-120"/>
              </a:rPr>
              <a:t>-</a:t>
            </a:r>
            <a:r>
              <a:rPr lang="zh-TW" altLang="en-US" sz="2800" dirty="0">
                <a:solidFill>
                  <a:srgbClr val="41464D"/>
                </a:solidFill>
                <a:latin typeface="微軟正黑體" panose="020B0604030504040204" pitchFamily="34" charset="-120"/>
                <a:ea typeface="微軟正黑體" panose="020B0604030504040204" pitchFamily="34" charset="-120"/>
              </a:rPr>
              <a:t>新臺幣壹仟元整。</a:t>
            </a:r>
            <a:endParaRPr lang="zh-TW" altLang="en-US" sz="2800" b="0" i="0" dirty="0">
              <a:solidFill>
                <a:srgbClr val="41464D"/>
              </a:solidFill>
              <a:effectLst/>
              <a:latin typeface="微軟正黑體" panose="020B0604030504040204" pitchFamily="34" charset="-120"/>
              <a:ea typeface="微軟正黑體" panose="020B0604030504040204" pitchFamily="34" charset="-120"/>
            </a:endParaRPr>
          </a:p>
        </p:txBody>
      </p:sp>
      <p:pic>
        <p:nvPicPr>
          <p:cNvPr id="8" name="圖片 10">
            <a:extLst>
              <a:ext uri="{FF2B5EF4-FFF2-40B4-BE49-F238E27FC236}">
                <a16:creationId xmlns:a16="http://schemas.microsoft.com/office/drawing/2014/main" id="{2DAEC36F-70E1-4941-866A-840A9946A8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4021" y="5719517"/>
            <a:ext cx="1093285" cy="10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74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A87CBE5-A354-4D78-8682-5EADD986A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385AEE89-7F9E-4643-A1DC-01C83A69F5E5}"/>
              </a:ext>
            </a:extLst>
          </p:cNvPr>
          <p:cNvSpPr/>
          <p:nvPr/>
        </p:nvSpPr>
        <p:spPr>
          <a:xfrm>
            <a:off x="7491580" y="581065"/>
            <a:ext cx="2441694"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分組獎勵</a:t>
            </a:r>
          </a:p>
        </p:txBody>
      </p:sp>
      <p:pic>
        <p:nvPicPr>
          <p:cNvPr id="10" name="Picture 9">
            <a:extLst>
              <a:ext uri="{FF2B5EF4-FFF2-40B4-BE49-F238E27FC236}">
                <a16:creationId xmlns:a16="http://schemas.microsoft.com/office/drawing/2014/main" id="{66FFE346-1193-40AC-9F63-0132644D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724" y="562796"/>
            <a:ext cx="699661" cy="720000"/>
          </a:xfrm>
          <a:prstGeom prst="rect">
            <a:avLst/>
          </a:prstGeom>
        </p:spPr>
      </p:pic>
      <p:sp>
        <p:nvSpPr>
          <p:cNvPr id="3" name="矩形 2">
            <a:extLst>
              <a:ext uri="{FF2B5EF4-FFF2-40B4-BE49-F238E27FC236}">
                <a16:creationId xmlns:a16="http://schemas.microsoft.com/office/drawing/2014/main" id="{E6173E7C-2769-47CB-A841-77F9C617F409}"/>
              </a:ext>
            </a:extLst>
          </p:cNvPr>
          <p:cNvSpPr/>
          <p:nvPr/>
        </p:nvSpPr>
        <p:spPr>
          <a:xfrm>
            <a:off x="701336" y="1731146"/>
            <a:ext cx="11490664" cy="4339650"/>
          </a:xfrm>
          <a:prstGeom prst="rect">
            <a:avLst/>
          </a:prstGeom>
        </p:spPr>
        <p:txBody>
          <a:bodyPr wrap="square">
            <a:spAutoFit/>
          </a:bodyPr>
          <a:lstStyle/>
          <a:p>
            <a:r>
              <a:rPr lang="zh-TW" altLang="en-US" sz="3200" dirty="0">
                <a:solidFill>
                  <a:srgbClr val="C00000"/>
                </a:solidFill>
                <a:latin typeface="微軟正黑體" panose="020B0604030504040204" pitchFamily="34" charset="-120"/>
                <a:ea typeface="微軟正黑體" panose="020B0604030504040204" pitchFamily="34" charset="-120"/>
              </a:rPr>
              <a:t>             獎勵類別：</a:t>
            </a:r>
            <a:r>
              <a:rPr lang="zh-TW" altLang="en-US" sz="3600" b="1" dirty="0">
                <a:solidFill>
                  <a:srgbClr val="7030A0"/>
                </a:solidFill>
                <a:latin typeface="微軟正黑體" panose="020B0604030504040204" pitchFamily="34" charset="-120"/>
                <a:ea typeface="微軟正黑體" panose="020B0604030504040204" pitchFamily="34" charset="-120"/>
              </a:rPr>
              <a:t>今年加碼</a:t>
            </a:r>
          </a:p>
          <a:p>
            <a:r>
              <a:rPr lang="en-US" altLang="zh-TW" sz="4000" dirty="0">
                <a:solidFill>
                  <a:srgbClr val="41464D"/>
                </a:solidFill>
                <a:latin typeface="微軟正黑體" panose="020B0604030504040204" pitchFamily="34" charset="-120"/>
                <a:ea typeface="微軟正黑體" panose="020B0604030504040204" pitchFamily="34" charset="-120"/>
              </a:rPr>
              <a:t>3.</a:t>
            </a:r>
            <a:r>
              <a:rPr lang="zh-TW" altLang="en-US" sz="4000" dirty="0">
                <a:solidFill>
                  <a:srgbClr val="41464D"/>
                </a:solidFill>
                <a:latin typeface="微軟正黑體" panose="020B0604030504040204" pitchFamily="34" charset="-120"/>
                <a:ea typeface="微軟正黑體" panose="020B0604030504040204" pitchFamily="34" charset="-120"/>
              </a:rPr>
              <a:t>本縣網路小論文競賽獲獎作品，</a:t>
            </a:r>
            <a:r>
              <a:rPr lang="en-US" altLang="zh-TW" sz="4000" dirty="0">
                <a:solidFill>
                  <a:srgbClr val="41464D"/>
                </a:solidFill>
                <a:latin typeface="微軟正黑體" panose="020B0604030504040204" pitchFamily="34" charset="-120"/>
                <a:ea typeface="微軟正黑體" panose="020B0604030504040204" pitchFamily="34" charset="-120"/>
              </a:rPr>
              <a:t>3</a:t>
            </a:r>
            <a:r>
              <a:rPr lang="zh-TW" altLang="en-US" sz="4000" dirty="0">
                <a:solidFill>
                  <a:srgbClr val="41464D"/>
                </a:solidFill>
                <a:latin typeface="微軟正黑體" panose="020B0604030504040204" pitchFamily="34" charset="-120"/>
                <a:ea typeface="微軟正黑體" panose="020B0604030504040204" pitchFamily="34" charset="-120"/>
              </a:rPr>
              <a:t>年內參加國際網頁競賽 ，網址</a:t>
            </a:r>
            <a:r>
              <a:rPr lang="en-US" altLang="zh-TW" sz="4000" dirty="0">
                <a:solidFill>
                  <a:srgbClr val="41464D"/>
                </a:solidFill>
                <a:latin typeface="微軟正黑體" panose="020B0604030504040204" pitchFamily="34" charset="-120"/>
                <a:ea typeface="微軟正黑體" panose="020B0604030504040204" pitchFamily="34" charset="-120"/>
              </a:rPr>
              <a:t>: (</a:t>
            </a:r>
            <a:r>
              <a:rPr lang="en-US" altLang="zh-TW" sz="4000" dirty="0">
                <a:solidFill>
                  <a:srgbClr val="41464D"/>
                </a:solidFill>
                <a:latin typeface="微軟正黑體" panose="020B0604030504040204" pitchFamily="34" charset="-120"/>
                <a:ea typeface="微軟正黑體" panose="020B0604030504040204" pitchFamily="34" charset="-120"/>
                <a:hlinkClick r:id="rId4"/>
              </a:rPr>
              <a:t>http://</a:t>
            </a:r>
            <a:r>
              <a:rPr lang="en-US" altLang="zh-TW" sz="4000" dirty="0" err="1">
                <a:solidFill>
                  <a:srgbClr val="41464D"/>
                </a:solidFill>
                <a:latin typeface="微軟正黑體" panose="020B0604030504040204" pitchFamily="34" charset="-120"/>
                <a:ea typeface="微軟正黑體" panose="020B0604030504040204" pitchFamily="34" charset="-120"/>
                <a:hlinkClick r:id="rId4"/>
              </a:rPr>
              <a:t>globalschoolnet.org</a:t>
            </a:r>
            <a:r>
              <a:rPr lang="en-US" altLang="zh-TW" sz="4000" dirty="0">
                <a:solidFill>
                  <a:srgbClr val="41464D"/>
                </a:solidFill>
                <a:latin typeface="微軟正黑體" panose="020B0604030504040204" pitchFamily="34" charset="-120"/>
                <a:ea typeface="微軟正黑體" panose="020B0604030504040204" pitchFamily="34" charset="-120"/>
                <a:hlinkClick r:id="rId4"/>
              </a:rPr>
              <a:t>/</a:t>
            </a:r>
            <a:r>
              <a:rPr lang="en-US" altLang="zh-TW" sz="4000" dirty="0" err="1">
                <a:solidFill>
                  <a:srgbClr val="41464D"/>
                </a:solidFill>
                <a:latin typeface="微軟正黑體" panose="020B0604030504040204" pitchFamily="34" charset="-120"/>
                <a:ea typeface="微軟正黑體" panose="020B0604030504040204" pitchFamily="34" charset="-120"/>
                <a:hlinkClick r:id="rId4"/>
              </a:rPr>
              <a:t>index.cfm</a:t>
            </a:r>
            <a:r>
              <a:rPr lang="en-US" altLang="zh-TW" sz="4000" dirty="0">
                <a:solidFill>
                  <a:srgbClr val="41464D"/>
                </a:solidFill>
                <a:latin typeface="微軟正黑體" panose="020B0604030504040204" pitchFamily="34" charset="-120"/>
                <a:ea typeface="微軟正黑體" panose="020B0604030504040204" pitchFamily="34" charset="-120"/>
              </a:rPr>
              <a:t>)</a:t>
            </a:r>
          </a:p>
          <a:p>
            <a:r>
              <a:rPr lang="zh-TW" altLang="en-US" sz="4000" dirty="0">
                <a:solidFill>
                  <a:srgbClr val="41464D"/>
                </a:solidFill>
                <a:latin typeface="微軟正黑體" panose="020B0604030504040204" pitchFamily="34" charset="-120"/>
                <a:ea typeface="微軟正黑體" panose="020B0604030504040204" pitchFamily="34" charset="-120"/>
              </a:rPr>
              <a:t>作品發表會，如獲該主辦單位邀請出席，得申請本府經費補助。</a:t>
            </a:r>
            <a:endParaRPr lang="en-US" altLang="zh-TW" sz="4000" dirty="0">
              <a:solidFill>
                <a:srgbClr val="41464D"/>
              </a:solidFill>
              <a:latin typeface="微軟正黑體" panose="020B0604030504040204" pitchFamily="34" charset="-120"/>
              <a:ea typeface="微軟正黑體" panose="020B0604030504040204" pitchFamily="34" charset="-120"/>
            </a:endParaRPr>
          </a:p>
          <a:p>
            <a:r>
              <a:rPr lang="zh-TW" altLang="en-US" sz="4000" b="1" i="0" dirty="0">
                <a:solidFill>
                  <a:srgbClr val="7030A0"/>
                </a:solidFill>
                <a:effectLst/>
                <a:latin typeface="微軟正黑體" panose="020B0604030504040204" pitchFamily="34" charset="-120"/>
                <a:ea typeface="微軟正黑體" panose="020B0604030504040204" pitchFamily="34" charset="-120"/>
              </a:rPr>
              <a:t>邀請評審委員  陳錦芬教授介紹該網站</a:t>
            </a:r>
          </a:p>
        </p:txBody>
      </p:sp>
      <p:pic>
        <p:nvPicPr>
          <p:cNvPr id="8" name="圖片 10">
            <a:extLst>
              <a:ext uri="{FF2B5EF4-FFF2-40B4-BE49-F238E27FC236}">
                <a16:creationId xmlns:a16="http://schemas.microsoft.com/office/drawing/2014/main" id="{45BBDF15-C211-4E5B-953C-85224172BA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44021" y="5719517"/>
            <a:ext cx="1093285" cy="10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92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A87CBE5-A354-4D78-8682-5EADD986A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385AEE89-7F9E-4643-A1DC-01C83A69F5E5}"/>
              </a:ext>
            </a:extLst>
          </p:cNvPr>
          <p:cNvSpPr/>
          <p:nvPr/>
        </p:nvSpPr>
        <p:spPr>
          <a:xfrm>
            <a:off x="7491580" y="581065"/>
            <a:ext cx="2441694"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分組獎勵</a:t>
            </a:r>
          </a:p>
        </p:txBody>
      </p:sp>
      <p:graphicFrame>
        <p:nvGraphicFramePr>
          <p:cNvPr id="2" name="表格 1">
            <a:extLst>
              <a:ext uri="{FF2B5EF4-FFF2-40B4-BE49-F238E27FC236}">
                <a16:creationId xmlns:a16="http://schemas.microsoft.com/office/drawing/2014/main" id="{6E115444-A241-4FCC-887B-113C50ACCAAC}"/>
              </a:ext>
            </a:extLst>
          </p:cNvPr>
          <p:cNvGraphicFramePr>
            <a:graphicFrameLocks noGrp="1"/>
          </p:cNvGraphicFramePr>
          <p:nvPr>
            <p:extLst>
              <p:ext uri="{D42A27DB-BD31-4B8C-83A1-F6EECF244321}">
                <p14:modId xmlns:p14="http://schemas.microsoft.com/office/powerpoint/2010/main" val="2742584239"/>
              </p:ext>
            </p:extLst>
          </p:nvPr>
        </p:nvGraphicFramePr>
        <p:xfrm>
          <a:off x="747346" y="1556238"/>
          <a:ext cx="10752993" cy="3868615"/>
        </p:xfrm>
        <a:graphic>
          <a:graphicData uri="http://schemas.openxmlformats.org/drawingml/2006/table">
            <a:tbl>
              <a:tblPr firstRow="1" bandRow="1"/>
              <a:tblGrid>
                <a:gridCol w="1493472">
                  <a:extLst>
                    <a:ext uri="{9D8B030D-6E8A-4147-A177-3AD203B41FA5}">
                      <a16:colId xmlns:a16="http://schemas.microsoft.com/office/drawing/2014/main" val="51422801"/>
                    </a:ext>
                  </a:extLst>
                </a:gridCol>
                <a:gridCol w="1891729">
                  <a:extLst>
                    <a:ext uri="{9D8B030D-6E8A-4147-A177-3AD203B41FA5}">
                      <a16:colId xmlns:a16="http://schemas.microsoft.com/office/drawing/2014/main" val="4101128408"/>
                    </a:ext>
                  </a:extLst>
                </a:gridCol>
                <a:gridCol w="2908115">
                  <a:extLst>
                    <a:ext uri="{9D8B030D-6E8A-4147-A177-3AD203B41FA5}">
                      <a16:colId xmlns:a16="http://schemas.microsoft.com/office/drawing/2014/main" val="997516388"/>
                    </a:ext>
                  </a:extLst>
                </a:gridCol>
                <a:gridCol w="4459677">
                  <a:extLst>
                    <a:ext uri="{9D8B030D-6E8A-4147-A177-3AD203B41FA5}">
                      <a16:colId xmlns:a16="http://schemas.microsoft.com/office/drawing/2014/main" val="3833158751"/>
                    </a:ext>
                  </a:extLst>
                </a:gridCol>
              </a:tblGrid>
              <a:tr h="773723">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fontAlgn="t"/>
                      <a:r>
                        <a:rPr lang="zh-TW" altLang="en-US" sz="3200" dirty="0">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rPr>
                        <a:t>名次</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278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fontAlgn="t"/>
                      <a:r>
                        <a:rPr lang="zh-TW" altLang="en-US" sz="3200" dirty="0">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rPr>
                        <a:t>數量</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278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fontAlgn="t"/>
                      <a:r>
                        <a:rPr lang="zh-TW" altLang="en-US" sz="3200" dirty="0">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rPr>
                        <a:t>獎勵方式</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278F"/>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algn="ctr" fontAlgn="t"/>
                      <a:r>
                        <a:rPr lang="zh-TW" altLang="en-US" sz="3200" dirty="0">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rPr>
                        <a:t>獎狀</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182780548"/>
                  </a:ext>
                </a:extLst>
              </a:tr>
              <a:tr h="773723">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金獎</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每組</a:t>
                      </a:r>
                      <a:r>
                        <a:rPr lang="en-US" altLang="zh-TW" sz="3200" dirty="0">
                          <a:effectLst/>
                          <a:latin typeface="方正準圓" panose="03000509000000000000" pitchFamily="65" charset="-120"/>
                          <a:ea typeface="方正準圓" panose="03000509000000000000" pitchFamily="65" charset="-120"/>
                        </a:rPr>
                        <a:t>1</a:t>
                      </a:r>
                      <a:r>
                        <a:rPr lang="zh-TW" altLang="en-US" sz="3200" dirty="0">
                          <a:effectLst/>
                          <a:latin typeface="方正準圓" panose="03000509000000000000" pitchFamily="65" charset="-120"/>
                          <a:ea typeface="方正準圓" panose="03000509000000000000" pitchFamily="65" charset="-120"/>
                        </a:rPr>
                        <a:t>名</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禮券</a:t>
                      </a:r>
                      <a:r>
                        <a:rPr lang="en-US" altLang="zh-TW" sz="3200" dirty="0">
                          <a:effectLst/>
                          <a:latin typeface="方正準圓" panose="03000509000000000000" pitchFamily="65" charset="-120"/>
                          <a:ea typeface="方正準圓" panose="03000509000000000000" pitchFamily="65" charset="-120"/>
                        </a:rPr>
                        <a:t>3,000</a:t>
                      </a:r>
                      <a:r>
                        <a:rPr lang="zh-TW" altLang="en-US" sz="3200" dirty="0">
                          <a:effectLst/>
                          <a:latin typeface="方正準圓" panose="03000509000000000000" pitchFamily="65" charset="-120"/>
                          <a:ea typeface="方正準圓" panose="03000509000000000000" pitchFamily="65" charset="-120"/>
                        </a:rPr>
                        <a:t>元</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師生獎狀各乙紙</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40000"/>
                      </a:srgbClr>
                    </a:solidFill>
                  </a:tcPr>
                </a:tc>
                <a:extLst>
                  <a:ext uri="{0D108BD9-81ED-4DB2-BD59-A6C34878D82A}">
                    <a16:rowId xmlns:a16="http://schemas.microsoft.com/office/drawing/2014/main" val="845718162"/>
                  </a:ext>
                </a:extLst>
              </a:tr>
              <a:tr h="773723">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a:effectLst/>
                          <a:latin typeface="方正準圓" panose="03000509000000000000" pitchFamily="65" charset="-120"/>
                          <a:ea typeface="方正準圓" panose="03000509000000000000" pitchFamily="65" charset="-120"/>
                        </a:rPr>
                        <a:t>銀獎</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a:effectLst/>
                          <a:latin typeface="方正準圓" panose="03000509000000000000" pitchFamily="65" charset="-120"/>
                          <a:ea typeface="方正準圓" panose="03000509000000000000" pitchFamily="65" charset="-120"/>
                        </a:rPr>
                        <a:t>每組</a:t>
                      </a:r>
                      <a:r>
                        <a:rPr lang="en-US" altLang="zh-TW" sz="3200">
                          <a:effectLst/>
                          <a:latin typeface="方正準圓" panose="03000509000000000000" pitchFamily="65" charset="-120"/>
                          <a:ea typeface="方正準圓" panose="03000509000000000000" pitchFamily="65" charset="-120"/>
                        </a:rPr>
                        <a:t>2</a:t>
                      </a:r>
                      <a:r>
                        <a:rPr lang="zh-TW" altLang="en-US" sz="3200">
                          <a:effectLst/>
                          <a:latin typeface="方正準圓" panose="03000509000000000000" pitchFamily="65" charset="-120"/>
                          <a:ea typeface="方正準圓" panose="03000509000000000000" pitchFamily="65" charset="-120"/>
                        </a:rPr>
                        <a:t>名</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禮券</a:t>
                      </a:r>
                      <a:r>
                        <a:rPr lang="en-US" altLang="zh-TW" sz="3200" dirty="0">
                          <a:effectLst/>
                          <a:latin typeface="方正準圓" panose="03000509000000000000" pitchFamily="65" charset="-120"/>
                          <a:ea typeface="方正準圓" panose="03000509000000000000" pitchFamily="65" charset="-120"/>
                        </a:rPr>
                        <a:t>2,500</a:t>
                      </a:r>
                      <a:r>
                        <a:rPr lang="zh-TW" altLang="en-US" sz="3200" dirty="0">
                          <a:effectLst/>
                          <a:latin typeface="方正準圓" panose="03000509000000000000" pitchFamily="65" charset="-120"/>
                          <a:ea typeface="方正準圓" panose="03000509000000000000" pitchFamily="65" charset="-120"/>
                        </a:rPr>
                        <a:t>元</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師生獎狀各乙紙</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20000"/>
                      </a:srgbClr>
                    </a:solidFill>
                  </a:tcPr>
                </a:tc>
                <a:extLst>
                  <a:ext uri="{0D108BD9-81ED-4DB2-BD59-A6C34878D82A}">
                    <a16:rowId xmlns:a16="http://schemas.microsoft.com/office/drawing/2014/main" val="1813746747"/>
                  </a:ext>
                </a:extLst>
              </a:tr>
              <a:tr h="773723">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a:effectLst/>
                          <a:latin typeface="方正準圓" panose="03000509000000000000" pitchFamily="65" charset="-120"/>
                          <a:ea typeface="方正準圓" panose="03000509000000000000" pitchFamily="65" charset="-120"/>
                        </a:rPr>
                        <a:t>銅獎</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a:effectLst/>
                          <a:latin typeface="方正準圓" panose="03000509000000000000" pitchFamily="65" charset="-120"/>
                          <a:ea typeface="方正準圓" panose="03000509000000000000" pitchFamily="65" charset="-120"/>
                        </a:rPr>
                        <a:t>每組</a:t>
                      </a:r>
                      <a:r>
                        <a:rPr lang="en-US" altLang="zh-TW" sz="3200">
                          <a:effectLst/>
                          <a:latin typeface="方正準圓" panose="03000509000000000000" pitchFamily="65" charset="-120"/>
                          <a:ea typeface="方正準圓" panose="03000509000000000000" pitchFamily="65" charset="-120"/>
                        </a:rPr>
                        <a:t>3</a:t>
                      </a:r>
                      <a:r>
                        <a:rPr lang="zh-TW" altLang="en-US" sz="3200">
                          <a:effectLst/>
                          <a:latin typeface="方正準圓" panose="03000509000000000000" pitchFamily="65" charset="-120"/>
                          <a:ea typeface="方正準圓" panose="03000509000000000000" pitchFamily="65" charset="-120"/>
                        </a:rPr>
                        <a:t>名</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禮券</a:t>
                      </a:r>
                      <a:r>
                        <a:rPr lang="en-US" altLang="zh-TW" sz="3200" dirty="0">
                          <a:effectLst/>
                          <a:latin typeface="方正準圓" panose="03000509000000000000" pitchFamily="65" charset="-120"/>
                          <a:ea typeface="方正準圓" panose="03000509000000000000" pitchFamily="65" charset="-120"/>
                        </a:rPr>
                        <a:t>2,000</a:t>
                      </a:r>
                      <a:r>
                        <a:rPr lang="zh-TW" altLang="en-US" sz="3200" dirty="0">
                          <a:effectLst/>
                          <a:latin typeface="方正準圓" panose="03000509000000000000" pitchFamily="65" charset="-120"/>
                          <a:ea typeface="方正準圓" panose="03000509000000000000" pitchFamily="65" charset="-120"/>
                        </a:rPr>
                        <a:t>元</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師生獎狀各乙紙</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40000"/>
                      </a:srgbClr>
                    </a:solidFill>
                  </a:tcPr>
                </a:tc>
                <a:extLst>
                  <a:ext uri="{0D108BD9-81ED-4DB2-BD59-A6C34878D82A}">
                    <a16:rowId xmlns:a16="http://schemas.microsoft.com/office/drawing/2014/main" val="4282464047"/>
                  </a:ext>
                </a:extLst>
              </a:tr>
              <a:tr h="773723">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優選</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每組</a:t>
                      </a:r>
                      <a:r>
                        <a:rPr lang="en-US" altLang="zh-TW" sz="3200" dirty="0">
                          <a:effectLst/>
                          <a:latin typeface="方正準圓" panose="03000509000000000000" pitchFamily="65" charset="-120"/>
                          <a:ea typeface="方正準圓" panose="03000509000000000000" pitchFamily="65" charset="-120"/>
                        </a:rPr>
                        <a:t>4</a:t>
                      </a:r>
                      <a:r>
                        <a:rPr lang="zh-TW" altLang="en-US" sz="3200" dirty="0">
                          <a:effectLst/>
                          <a:latin typeface="方正準圓" panose="03000509000000000000" pitchFamily="65" charset="-120"/>
                          <a:ea typeface="方正準圓" panose="03000509000000000000" pitchFamily="65" charset="-120"/>
                        </a:rPr>
                        <a:t>名</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禮券</a:t>
                      </a:r>
                      <a:r>
                        <a:rPr lang="en-US" altLang="zh-TW" sz="3200" dirty="0">
                          <a:effectLst/>
                          <a:latin typeface="方正準圓" panose="03000509000000000000" pitchFamily="65" charset="-120"/>
                          <a:ea typeface="方正準圓" panose="03000509000000000000" pitchFamily="65" charset="-120"/>
                        </a:rPr>
                        <a:t>1,000</a:t>
                      </a:r>
                      <a:r>
                        <a:rPr lang="zh-TW" altLang="en-US" sz="3200" dirty="0">
                          <a:effectLst/>
                          <a:latin typeface="方正準圓" panose="03000509000000000000" pitchFamily="65" charset="-120"/>
                          <a:ea typeface="方正準圓" panose="03000509000000000000" pitchFamily="65" charset="-120"/>
                        </a:rPr>
                        <a:t>元</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algn="ctr" fontAlgn="t"/>
                      <a:r>
                        <a:rPr lang="zh-TW" altLang="en-US" sz="3200" dirty="0">
                          <a:effectLst/>
                          <a:latin typeface="方正準圓" panose="03000509000000000000" pitchFamily="65" charset="-120"/>
                          <a:ea typeface="方正準圓" panose="03000509000000000000" pitchFamily="65" charset="-120"/>
                        </a:rPr>
                        <a:t>師生獎狀各乙紙</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278F">
                        <a:tint val="20000"/>
                      </a:srgbClr>
                    </a:solidFill>
                  </a:tcPr>
                </a:tc>
                <a:extLst>
                  <a:ext uri="{0D108BD9-81ED-4DB2-BD59-A6C34878D82A}">
                    <a16:rowId xmlns:a16="http://schemas.microsoft.com/office/drawing/2014/main" val="3168404269"/>
                  </a:ext>
                </a:extLst>
              </a:tr>
            </a:tbl>
          </a:graphicData>
        </a:graphic>
      </p:graphicFrame>
      <p:pic>
        <p:nvPicPr>
          <p:cNvPr id="10" name="Picture 9">
            <a:extLst>
              <a:ext uri="{FF2B5EF4-FFF2-40B4-BE49-F238E27FC236}">
                <a16:creationId xmlns:a16="http://schemas.microsoft.com/office/drawing/2014/main" id="{66FFE346-1193-40AC-9F63-0132644D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724" y="562796"/>
            <a:ext cx="699661" cy="720000"/>
          </a:xfrm>
          <a:prstGeom prst="rect">
            <a:avLst/>
          </a:prstGeom>
        </p:spPr>
      </p:pic>
      <p:pic>
        <p:nvPicPr>
          <p:cNvPr id="8" name="圖片 10">
            <a:extLst>
              <a:ext uri="{FF2B5EF4-FFF2-40B4-BE49-F238E27FC236}">
                <a16:creationId xmlns:a16="http://schemas.microsoft.com/office/drawing/2014/main" id="{BAD7C7B1-DB2B-4EAE-920A-913533B895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4021" y="5719517"/>
            <a:ext cx="1093285" cy="10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278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13">
            <a:extLst>
              <a:ext uri="{FF2B5EF4-FFF2-40B4-BE49-F238E27FC236}">
                <a16:creationId xmlns:a16="http://schemas.microsoft.com/office/drawing/2014/main" id="{D318D13D-D668-46A4-A9EB-A77B8C4C6A99}"/>
              </a:ext>
            </a:extLst>
          </p:cNvPr>
          <p:cNvSpPr/>
          <p:nvPr/>
        </p:nvSpPr>
        <p:spPr>
          <a:xfrm>
            <a:off x="7500372" y="563481"/>
            <a:ext cx="2441694"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宣傳影片</a:t>
            </a:r>
          </a:p>
        </p:txBody>
      </p:sp>
      <p:sp>
        <p:nvSpPr>
          <p:cNvPr id="18" name="內容版面配置區 2">
            <a:extLst>
              <a:ext uri="{FF2B5EF4-FFF2-40B4-BE49-F238E27FC236}">
                <a16:creationId xmlns:a16="http://schemas.microsoft.com/office/drawing/2014/main" id="{F175A6F7-9C44-4497-9607-3A80C15C676E}"/>
              </a:ext>
            </a:extLst>
          </p:cNvPr>
          <p:cNvSpPr txBox="1">
            <a:spLocks/>
          </p:cNvSpPr>
          <p:nvPr/>
        </p:nvSpPr>
        <p:spPr>
          <a:xfrm>
            <a:off x="2819089" y="1290249"/>
            <a:ext cx="6131481" cy="450097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lnSpc>
                <a:spcPct val="150000"/>
              </a:lnSpc>
              <a:spcBef>
                <a:spcPct val="20000"/>
              </a:spcBef>
              <a:spcAft>
                <a:spcPct val="0"/>
              </a:spcAft>
              <a:buClr>
                <a:schemeClr val="hlink"/>
              </a:buClr>
            </a:pPr>
            <a:r>
              <a:rPr lang="zh-TW" altLang="en-US" sz="6200" b="1" dirty="0">
                <a:solidFill>
                  <a:srgbClr val="002060"/>
                </a:solidFill>
                <a:latin typeface="方正粗圓" panose="03000509000000000000" pitchFamily="65" charset="-120"/>
                <a:ea typeface="方正粗圓" panose="03000509000000000000" pitchFamily="65" charset="-120"/>
              </a:rPr>
              <a:t>花蓮太平洋盃</a:t>
            </a:r>
          </a:p>
          <a:p>
            <a:pPr fontAlgn="base">
              <a:lnSpc>
                <a:spcPct val="150000"/>
              </a:lnSpc>
              <a:spcBef>
                <a:spcPct val="20000"/>
              </a:spcBef>
              <a:spcAft>
                <a:spcPct val="0"/>
              </a:spcAft>
              <a:buClr>
                <a:schemeClr val="hlink"/>
              </a:buClr>
            </a:pPr>
            <a:r>
              <a:rPr lang="zh-TW" altLang="en-US" sz="6200" b="1" dirty="0">
                <a:solidFill>
                  <a:srgbClr val="002060"/>
                </a:solidFill>
                <a:latin typeface="方正粗圓" panose="03000509000000000000" pitchFamily="65" charset="-120"/>
                <a:ea typeface="方正粗圓" panose="03000509000000000000" pitchFamily="65" charset="-120"/>
              </a:rPr>
              <a:t>全國小論文競賽</a:t>
            </a:r>
          </a:p>
          <a:p>
            <a:pPr fontAlgn="base">
              <a:lnSpc>
                <a:spcPct val="150000"/>
              </a:lnSpc>
              <a:spcBef>
                <a:spcPct val="20000"/>
              </a:spcBef>
              <a:spcAft>
                <a:spcPct val="0"/>
              </a:spcAft>
              <a:buClr>
                <a:schemeClr val="hlink"/>
              </a:buClr>
            </a:pPr>
            <a:r>
              <a:rPr lang="zh-TW" altLang="en-US" sz="6200" b="1" dirty="0">
                <a:solidFill>
                  <a:srgbClr val="002060"/>
                </a:solidFill>
                <a:latin typeface="方正粗圓" panose="03000509000000000000" pitchFamily="65" charset="-120"/>
                <a:ea typeface="方正粗圓" panose="03000509000000000000" pitchFamily="65" charset="-120"/>
              </a:rPr>
              <a:t>邀你一起來</a:t>
            </a:r>
          </a:p>
          <a:p>
            <a:pPr fontAlgn="base">
              <a:lnSpc>
                <a:spcPct val="150000"/>
              </a:lnSpc>
              <a:spcBef>
                <a:spcPct val="20000"/>
              </a:spcBef>
              <a:spcAft>
                <a:spcPct val="0"/>
              </a:spcAft>
              <a:buClr>
                <a:schemeClr val="hlink"/>
              </a:buClr>
            </a:pPr>
            <a:r>
              <a:rPr lang="zh-TW" altLang="en-US" sz="6200" b="1" dirty="0">
                <a:solidFill>
                  <a:srgbClr val="002060"/>
                </a:solidFill>
                <a:latin typeface="方正粗圓" panose="03000509000000000000" pitchFamily="65" charset="-120"/>
                <a:ea typeface="方正粗圓" panose="03000509000000000000" pitchFamily="65" charset="-120"/>
              </a:rPr>
              <a:t>探索花蓮   創意無限</a:t>
            </a:r>
          </a:p>
          <a:p>
            <a:endParaRPr lang="zh-TW" altLang="en-US" dirty="0"/>
          </a:p>
        </p:txBody>
      </p:sp>
      <p:pic>
        <p:nvPicPr>
          <p:cNvPr id="7" name="Picture 6">
            <a:extLst>
              <a:ext uri="{FF2B5EF4-FFF2-40B4-BE49-F238E27FC236}">
                <a16:creationId xmlns:a16="http://schemas.microsoft.com/office/drawing/2014/main" id="{11AA5E75-1A88-4BF8-828E-CD393C4BC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066" y="570249"/>
            <a:ext cx="699661" cy="720000"/>
          </a:xfrm>
          <a:prstGeom prst="rect">
            <a:avLst/>
          </a:prstGeom>
        </p:spPr>
      </p:pic>
      <p:pic>
        <p:nvPicPr>
          <p:cNvPr id="8" name="圖片 10">
            <a:extLst>
              <a:ext uri="{FF2B5EF4-FFF2-40B4-BE49-F238E27FC236}">
                <a16:creationId xmlns:a16="http://schemas.microsoft.com/office/drawing/2014/main" id="{B32F2785-7906-4E9B-A9D5-0A9B29650C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4021" y="5719517"/>
            <a:ext cx="1093285" cy="10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0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矩形 9">
            <a:extLst>
              <a:ext uri="{FF2B5EF4-FFF2-40B4-BE49-F238E27FC236}">
                <a16:creationId xmlns:a16="http://schemas.microsoft.com/office/drawing/2014/main" id="{6575F088-1068-488C-8FF6-D93E134452F1}"/>
              </a:ext>
            </a:extLst>
          </p:cNvPr>
          <p:cNvSpPr/>
          <p:nvPr/>
        </p:nvSpPr>
        <p:spPr>
          <a:xfrm>
            <a:off x="7473995" y="606545"/>
            <a:ext cx="2441694"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網站介紹</a:t>
            </a:r>
          </a:p>
        </p:txBody>
      </p:sp>
      <p:sp>
        <p:nvSpPr>
          <p:cNvPr id="12" name="內容版面配置區 2">
            <a:extLst>
              <a:ext uri="{FF2B5EF4-FFF2-40B4-BE49-F238E27FC236}">
                <a16:creationId xmlns:a16="http://schemas.microsoft.com/office/drawing/2014/main" id="{A8282989-F0CE-4D98-BA6D-3CB60B46799B}"/>
              </a:ext>
            </a:extLst>
          </p:cNvPr>
          <p:cNvSpPr txBox="1">
            <a:spLocks/>
          </p:cNvSpPr>
          <p:nvPr/>
        </p:nvSpPr>
        <p:spPr>
          <a:xfrm>
            <a:off x="765255" y="1587976"/>
            <a:ext cx="11260667" cy="3979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fontAlgn="base">
              <a:lnSpc>
                <a:spcPct val="150000"/>
              </a:lnSpc>
              <a:spcBef>
                <a:spcPct val="20000"/>
              </a:spcBef>
              <a:spcAft>
                <a:spcPct val="0"/>
              </a:spcAft>
              <a:buClr>
                <a:schemeClr val="hlink"/>
              </a:buClr>
              <a:buFont typeface="Wingdings" pitchFamily="2" charset="2"/>
              <a:buChar char="v"/>
            </a:pPr>
            <a:r>
              <a:rPr lang="zh-TW" altLang="en-US" sz="3200" dirty="0">
                <a:solidFill>
                  <a:srgbClr val="0E5B6B"/>
                </a:solidFill>
                <a:latin typeface="方正粗圓" panose="03000509000000000000" pitchFamily="65" charset="-120"/>
                <a:ea typeface="方正粗圓" panose="03000509000000000000" pitchFamily="65" charset="-120"/>
              </a:rPr>
              <a:t>太平洋盃</a:t>
            </a:r>
            <a:r>
              <a:rPr lang="en-US" altLang="zh-TW" sz="3200" dirty="0">
                <a:solidFill>
                  <a:srgbClr val="0E5B6B"/>
                </a:solidFill>
                <a:latin typeface="方正粗圓" panose="03000509000000000000" pitchFamily="65" charset="-120"/>
                <a:ea typeface="方正粗圓" panose="03000509000000000000" pitchFamily="65" charset="-120"/>
              </a:rPr>
              <a:t>114</a:t>
            </a:r>
            <a:r>
              <a:rPr lang="zh-TW" altLang="en-US" sz="3200" dirty="0">
                <a:solidFill>
                  <a:srgbClr val="0E5B6B"/>
                </a:solidFill>
                <a:latin typeface="方正粗圓" panose="03000509000000000000" pitchFamily="65" charset="-120"/>
                <a:ea typeface="方正粗圓" panose="03000509000000000000" pitchFamily="65" charset="-120"/>
              </a:rPr>
              <a:t>學年度全國中小學網路小論文專題</a:t>
            </a:r>
            <a:br>
              <a:rPr lang="zh-TW" altLang="en-US" sz="3200" dirty="0">
                <a:solidFill>
                  <a:srgbClr val="0E5B6B"/>
                </a:solidFill>
                <a:latin typeface="方正粗圓" panose="03000509000000000000" pitchFamily="65" charset="-120"/>
                <a:ea typeface="方正粗圓" panose="03000509000000000000" pitchFamily="65" charset="-120"/>
              </a:rPr>
            </a:br>
            <a:r>
              <a:rPr lang="zh-TW" altLang="en-US" sz="3200" dirty="0">
                <a:solidFill>
                  <a:srgbClr val="0E5B6B"/>
                </a:solidFill>
                <a:latin typeface="方正粗圓" panose="03000509000000000000" pitchFamily="65" charset="-120"/>
                <a:ea typeface="方正粗圓" panose="03000509000000000000" pitchFamily="65" charset="-120"/>
              </a:rPr>
              <a:t>暨本土使命式行動研究競賽</a:t>
            </a:r>
            <a:endParaRPr lang="zh-TW" altLang="en-US" sz="3200" dirty="0">
              <a:solidFill>
                <a:schemeClr val="hlink"/>
              </a:solidFill>
              <a:latin typeface="方正粗圓" panose="03000509000000000000" pitchFamily="65" charset="-120"/>
              <a:ea typeface="方正粗圓" panose="03000509000000000000" pitchFamily="65" charset="-120"/>
            </a:endParaRPr>
          </a:p>
          <a:p>
            <a:pPr marL="342900" indent="-342900" algn="l" fontAlgn="base">
              <a:lnSpc>
                <a:spcPct val="150000"/>
              </a:lnSpc>
              <a:spcBef>
                <a:spcPct val="20000"/>
              </a:spcBef>
              <a:spcAft>
                <a:spcPct val="0"/>
              </a:spcAft>
              <a:buClr>
                <a:schemeClr val="hlink"/>
              </a:buClr>
              <a:buFont typeface="Wingdings" pitchFamily="2" charset="2"/>
              <a:buChar char="v"/>
            </a:pPr>
            <a:r>
              <a:rPr lang="zh-TW" altLang="en-US" sz="3200" dirty="0">
                <a:solidFill>
                  <a:srgbClr val="7030A0"/>
                </a:solidFill>
                <a:latin typeface="方正粗圓" panose="03000509000000000000" pitchFamily="65" charset="-120"/>
                <a:ea typeface="方正粗圓" panose="03000509000000000000" pitchFamily="65" charset="-120"/>
              </a:rPr>
              <a:t> </a:t>
            </a:r>
            <a:r>
              <a:rPr lang="en-US" altLang="zh-TW" sz="4400" dirty="0">
                <a:solidFill>
                  <a:srgbClr val="EB6745"/>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rPr>
              <a:t>https://student.hlc.edu.tw</a:t>
            </a:r>
          </a:p>
          <a:p>
            <a:endParaRPr lang="zh-TW" altLang="en-US" dirty="0"/>
          </a:p>
        </p:txBody>
      </p:sp>
      <p:pic>
        <p:nvPicPr>
          <p:cNvPr id="14" name="Picture 13">
            <a:extLst>
              <a:ext uri="{FF2B5EF4-FFF2-40B4-BE49-F238E27FC236}">
                <a16:creationId xmlns:a16="http://schemas.microsoft.com/office/drawing/2014/main" id="{E924E72C-706D-48A5-A184-8FF9BFB6F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353" y="606545"/>
            <a:ext cx="699661" cy="720000"/>
          </a:xfrm>
          <a:prstGeom prst="rect">
            <a:avLst/>
          </a:prstGeom>
        </p:spPr>
      </p:pic>
      <p:pic>
        <p:nvPicPr>
          <p:cNvPr id="7" name="圖片 10">
            <a:extLst>
              <a:ext uri="{FF2B5EF4-FFF2-40B4-BE49-F238E27FC236}">
                <a16:creationId xmlns:a16="http://schemas.microsoft.com/office/drawing/2014/main" id="{B29B44ED-DEEE-4312-B948-DBF1A839C3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4021" y="5719517"/>
            <a:ext cx="1093285" cy="10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52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WordArt 5">
            <a:extLst>
              <a:ext uri="{FF2B5EF4-FFF2-40B4-BE49-F238E27FC236}">
                <a16:creationId xmlns:a16="http://schemas.microsoft.com/office/drawing/2014/main" id="{B3C84DEF-98F5-4046-A40E-374827109485}"/>
              </a:ext>
            </a:extLst>
          </p:cNvPr>
          <p:cNvSpPr>
            <a:spLocks noChangeArrowheads="1" noChangeShapeType="1" noTextEdit="1"/>
          </p:cNvSpPr>
          <p:nvPr/>
        </p:nvSpPr>
        <p:spPr bwMode="gray">
          <a:xfrm>
            <a:off x="1695263" y="3696530"/>
            <a:ext cx="8077967" cy="992031"/>
          </a:xfrm>
          <a:prstGeom prst="rect">
            <a:avLst/>
          </a:prstGeom>
        </p:spPr>
        <p:txBody>
          <a:bodyPr wrap="none" fromWordArt="1">
            <a:prstTxWarp prst="textDeflate">
              <a:avLst>
                <a:gd name="adj" fmla="val 0"/>
              </a:avLst>
            </a:prstTxWarp>
          </a:bodyPr>
          <a:lstStyle/>
          <a:p>
            <a:r>
              <a:rPr lang="en-US" altLang="zh-TW" sz="3600" b="1" kern="10" dirty="0">
                <a:ln w="19050">
                  <a:solidFill>
                    <a:srgbClr val="FFFFFF"/>
                  </a:solidFill>
                  <a:round/>
                  <a:headEnd/>
                  <a:tailEnd/>
                </a:ln>
                <a:solidFill>
                  <a:srgbClr val="FF0000"/>
                </a:solidFill>
                <a:effectLst>
                  <a:outerShdw dist="53882" dir="2700000" algn="ctr" rotWithShape="0">
                    <a:schemeClr val="tx1">
                      <a:alpha val="50000"/>
                    </a:schemeClr>
                  </a:outerShdw>
                </a:effectLst>
                <a:latin typeface="Arial"/>
                <a:cs typeface="Arial"/>
              </a:rPr>
              <a:t>Thank You !</a:t>
            </a:r>
            <a:endParaRPr lang="zh-TW" altLang="en-US" sz="3600" b="1" kern="10" dirty="0">
              <a:ln w="19050">
                <a:solidFill>
                  <a:srgbClr val="FFFFFF"/>
                </a:solidFill>
                <a:round/>
                <a:headEnd/>
                <a:tailEnd/>
              </a:ln>
              <a:solidFill>
                <a:srgbClr val="FF0000"/>
              </a:solidFill>
              <a:effectLst>
                <a:outerShdw dist="53882" dir="2700000" algn="ctr" rotWithShape="0">
                  <a:schemeClr val="tx1">
                    <a:alpha val="50000"/>
                  </a:schemeClr>
                </a:outerShdw>
              </a:effectLst>
              <a:latin typeface="Arial"/>
              <a:cs typeface="Arial"/>
            </a:endParaRPr>
          </a:p>
        </p:txBody>
      </p:sp>
      <p:sp>
        <p:nvSpPr>
          <p:cNvPr id="8" name="矩形 7">
            <a:extLst>
              <a:ext uri="{FF2B5EF4-FFF2-40B4-BE49-F238E27FC236}">
                <a16:creationId xmlns:a16="http://schemas.microsoft.com/office/drawing/2014/main" id="{DBCF13D3-C4F7-4205-BA29-4430DFFBAA79}"/>
              </a:ext>
            </a:extLst>
          </p:cNvPr>
          <p:cNvSpPr/>
          <p:nvPr/>
        </p:nvSpPr>
        <p:spPr>
          <a:xfrm>
            <a:off x="6954715" y="96715"/>
            <a:ext cx="4958535" cy="3873753"/>
          </a:xfrm>
          <a:prstGeom prst="rect">
            <a:avLst/>
          </a:prstGeom>
        </p:spPr>
        <p:txBody>
          <a:bodyPr wrap="square">
            <a:spAutoFit/>
          </a:bodyPr>
          <a:lstStyle/>
          <a:p>
            <a:pPr algn="r" fontAlgn="auto">
              <a:lnSpc>
                <a:spcPct val="150000"/>
              </a:lnSpc>
              <a:spcBef>
                <a:spcPts val="0"/>
              </a:spcBef>
              <a:spcAft>
                <a:spcPts val="0"/>
              </a:spcAft>
              <a:defRPr/>
            </a:pPr>
            <a:r>
              <a:rPr lang="zh-TW" altLang="en-US" sz="4400" b="1" dirty="0">
                <a:solidFill>
                  <a:srgbClr val="0070C0"/>
                </a:solidFill>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rPr>
              <a:t>花現藍海  蓮起希望</a:t>
            </a:r>
            <a:endParaRPr lang="en-US" altLang="zh-TW" sz="4400" b="1" dirty="0">
              <a:solidFill>
                <a:srgbClr val="0070C0"/>
              </a:solidFill>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endParaRPr>
          </a:p>
          <a:p>
            <a:pPr algn="r" fontAlgn="auto">
              <a:lnSpc>
                <a:spcPct val="150000"/>
              </a:lnSpc>
              <a:spcBef>
                <a:spcPts val="0"/>
              </a:spcBef>
              <a:spcAft>
                <a:spcPts val="0"/>
              </a:spcAft>
              <a:defRPr/>
            </a:pPr>
            <a:r>
              <a:rPr lang="en-US" altLang="zh-TW" sz="4400" b="1" dirty="0">
                <a:solidFill>
                  <a:srgbClr val="0070C0"/>
                </a:solidFill>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rPr>
              <a:t>STEAM</a:t>
            </a:r>
            <a:r>
              <a:rPr lang="zh-TW" altLang="en-US" sz="4400" b="1" dirty="0">
                <a:solidFill>
                  <a:srgbClr val="0070C0"/>
                </a:solidFill>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rPr>
              <a:t>新素養</a:t>
            </a:r>
            <a:endParaRPr lang="en-US" altLang="zh-TW" sz="4400" b="1" dirty="0">
              <a:solidFill>
                <a:srgbClr val="0070C0"/>
              </a:solidFill>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endParaRPr>
          </a:p>
          <a:p>
            <a:pPr algn="r" fontAlgn="auto">
              <a:lnSpc>
                <a:spcPct val="150000"/>
              </a:lnSpc>
              <a:spcBef>
                <a:spcPts val="0"/>
              </a:spcBef>
              <a:spcAft>
                <a:spcPts val="0"/>
              </a:spcAft>
              <a:defRPr/>
            </a:pPr>
            <a:r>
              <a:rPr lang="zh-TW" altLang="en-US" sz="4400" b="1" dirty="0">
                <a:solidFill>
                  <a:srgbClr val="0070C0"/>
                </a:solidFill>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rPr>
              <a:t>等你來挑戰</a:t>
            </a:r>
            <a:endParaRPr lang="en-US" altLang="zh-TW" sz="3600" b="1" dirty="0">
              <a:solidFill>
                <a:srgbClr val="0070C0"/>
              </a:solidFill>
              <a:effectLst>
                <a:outerShdw blurRad="38100" dist="38100" dir="2700000" algn="tl">
                  <a:srgbClr val="000000">
                    <a:alpha val="43137"/>
                  </a:srgbClr>
                </a:outerShdw>
              </a:effectLst>
              <a:latin typeface="方正準圓" panose="03000509000000000000" pitchFamily="65" charset="-120"/>
              <a:ea typeface="方正準圓" panose="03000509000000000000" pitchFamily="65" charset="-120"/>
            </a:endParaRPr>
          </a:p>
          <a:p>
            <a:pPr algn="r" fontAlgn="auto">
              <a:lnSpc>
                <a:spcPct val="150000"/>
              </a:lnSpc>
              <a:spcBef>
                <a:spcPts val="0"/>
              </a:spcBef>
              <a:spcAft>
                <a:spcPts val="0"/>
              </a:spcAft>
              <a:defRPr/>
            </a:pPr>
            <a:endParaRPr lang="en-US" altLang="zh-TW" sz="3600" b="1" dirty="0">
              <a:solidFill>
                <a:srgbClr val="FF0000"/>
              </a:solidFill>
              <a:latin typeface="方正準圓" panose="03000509000000000000" pitchFamily="65" charset="-120"/>
              <a:ea typeface="方正準圓" panose="03000509000000000000" pitchFamily="65" charset="-120"/>
            </a:endParaRPr>
          </a:p>
        </p:txBody>
      </p:sp>
      <p:pic>
        <p:nvPicPr>
          <p:cNvPr id="18" name="Picture 17">
            <a:extLst>
              <a:ext uri="{FF2B5EF4-FFF2-40B4-BE49-F238E27FC236}">
                <a16:creationId xmlns:a16="http://schemas.microsoft.com/office/drawing/2014/main" id="{33EA13EF-B7ED-4B43-8075-B8A56B546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71744">
            <a:off x="6722473" y="1331057"/>
            <a:ext cx="884892" cy="1057879"/>
          </a:xfrm>
          <a:prstGeom prst="rect">
            <a:avLst/>
          </a:prstGeom>
        </p:spPr>
      </p:pic>
      <p:pic>
        <p:nvPicPr>
          <p:cNvPr id="24" name="Picture 23">
            <a:extLst>
              <a:ext uri="{FF2B5EF4-FFF2-40B4-BE49-F238E27FC236}">
                <a16:creationId xmlns:a16="http://schemas.microsoft.com/office/drawing/2014/main" id="{26A53550-E877-4765-A66F-EC95887A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421" y="1666199"/>
            <a:ext cx="834555" cy="797298"/>
          </a:xfrm>
          <a:prstGeom prst="rect">
            <a:avLst/>
          </a:prstGeom>
        </p:spPr>
      </p:pic>
      <p:pic>
        <p:nvPicPr>
          <p:cNvPr id="26" name="Picture 25">
            <a:extLst>
              <a:ext uri="{FF2B5EF4-FFF2-40B4-BE49-F238E27FC236}">
                <a16:creationId xmlns:a16="http://schemas.microsoft.com/office/drawing/2014/main" id="{66915CD2-04BB-4CE7-8B5C-1AF1E9E34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7550">
            <a:off x="1711104" y="1615861"/>
            <a:ext cx="1707947" cy="1603073"/>
          </a:xfrm>
          <a:prstGeom prst="rect">
            <a:avLst/>
          </a:prstGeom>
        </p:spPr>
      </p:pic>
      <p:pic>
        <p:nvPicPr>
          <p:cNvPr id="37" name="Picture 36">
            <a:extLst>
              <a:ext uri="{FF2B5EF4-FFF2-40B4-BE49-F238E27FC236}">
                <a16:creationId xmlns:a16="http://schemas.microsoft.com/office/drawing/2014/main" id="{56348FD8-2976-4A0C-86FB-54101995D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49621">
            <a:off x="4918203" y="2808868"/>
            <a:ext cx="567629" cy="542288"/>
          </a:xfrm>
          <a:prstGeom prst="rect">
            <a:avLst/>
          </a:prstGeom>
        </p:spPr>
      </p:pic>
      <p:pic>
        <p:nvPicPr>
          <p:cNvPr id="38" name="Picture 37">
            <a:extLst>
              <a:ext uri="{FF2B5EF4-FFF2-40B4-BE49-F238E27FC236}">
                <a16:creationId xmlns:a16="http://schemas.microsoft.com/office/drawing/2014/main" id="{252392FA-E7AB-4AFF-BA7E-33217D75A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6284">
            <a:off x="5743952" y="2009806"/>
            <a:ext cx="567629" cy="542288"/>
          </a:xfrm>
          <a:prstGeom prst="rect">
            <a:avLst/>
          </a:prstGeom>
        </p:spPr>
      </p:pic>
      <p:pic>
        <p:nvPicPr>
          <p:cNvPr id="10" name="圖片 10">
            <a:extLst>
              <a:ext uri="{FF2B5EF4-FFF2-40B4-BE49-F238E27FC236}">
                <a16:creationId xmlns:a16="http://schemas.microsoft.com/office/drawing/2014/main" id="{6462A7E0-9FD9-4DCB-85D6-3B3306461B7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44021" y="5719517"/>
            <a:ext cx="1093285" cy="10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37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副標題 2">
            <a:extLst>
              <a:ext uri="{FF2B5EF4-FFF2-40B4-BE49-F238E27FC236}">
                <a16:creationId xmlns:a16="http://schemas.microsoft.com/office/drawing/2014/main" id="{95A04948-36ED-4F0A-BE51-627C2B8496BE}"/>
              </a:ext>
            </a:extLst>
          </p:cNvPr>
          <p:cNvSpPr>
            <a:spLocks noGrp="1"/>
          </p:cNvSpPr>
          <p:nvPr>
            <p:ph type="subTitle" idx="1"/>
          </p:nvPr>
        </p:nvSpPr>
        <p:spPr>
          <a:xfrm>
            <a:off x="1312985" y="1606184"/>
            <a:ext cx="9144000" cy="1655762"/>
          </a:xfrm>
        </p:spPr>
        <p:txBody>
          <a:bodyPr>
            <a:normAutofit fontScale="25000" lnSpcReduction="20000"/>
          </a:bodyPr>
          <a:lstStyle/>
          <a:p>
            <a:pPr marL="342900" indent="-342900" algn="l" fontAlgn="base">
              <a:lnSpc>
                <a:spcPct val="150000"/>
              </a:lnSpc>
              <a:spcBef>
                <a:spcPct val="20000"/>
              </a:spcBef>
              <a:spcAft>
                <a:spcPct val="0"/>
              </a:spcAft>
              <a:buClr>
                <a:schemeClr val="hlink"/>
              </a:buClr>
              <a:buFont typeface="Wingdings" pitchFamily="2" charset="2"/>
              <a:buChar char="v"/>
            </a:pPr>
            <a:r>
              <a:rPr lang="zh-TW" altLang="en-US" sz="9600" dirty="0">
                <a:solidFill>
                  <a:srgbClr val="0B5B6B"/>
                </a:solidFill>
                <a:latin typeface="方正粗圓" panose="03000509000000000000" pitchFamily="65" charset="-120"/>
                <a:ea typeface="方正粗圓" panose="03000509000000000000" pitchFamily="65" charset="-120"/>
              </a:rPr>
              <a:t>太平洋盃全國中小學網路小論文專題暨本土使命式行動研究競賽自</a:t>
            </a:r>
            <a:r>
              <a:rPr lang="en-US" altLang="zh-TW" sz="9600" dirty="0">
                <a:solidFill>
                  <a:srgbClr val="0B5B6B"/>
                </a:solidFill>
                <a:latin typeface="方正粗圓" panose="03000509000000000000" pitchFamily="65" charset="-120"/>
                <a:ea typeface="方正粗圓" panose="03000509000000000000" pitchFamily="65" charset="-120"/>
              </a:rPr>
              <a:t>103</a:t>
            </a:r>
            <a:r>
              <a:rPr lang="zh-TW" altLang="en-US" sz="9600" dirty="0">
                <a:solidFill>
                  <a:srgbClr val="0B5B6B"/>
                </a:solidFill>
                <a:latin typeface="方正粗圓" panose="03000509000000000000" pitchFamily="65" charset="-120"/>
                <a:ea typeface="方正粗圓" panose="03000509000000000000" pitchFamily="65" charset="-120"/>
              </a:rPr>
              <a:t>年開始，</a:t>
            </a:r>
            <a:r>
              <a:rPr lang="en-US" altLang="zh-TW" sz="9600" dirty="0">
                <a:solidFill>
                  <a:srgbClr val="0B5B6B"/>
                </a:solidFill>
                <a:latin typeface="方正粗圓" panose="03000509000000000000" pitchFamily="65" charset="-120"/>
                <a:ea typeface="方正粗圓" panose="03000509000000000000" pitchFamily="65" charset="-120"/>
              </a:rPr>
              <a:t>11</a:t>
            </a:r>
            <a:r>
              <a:rPr lang="zh-TW" altLang="en-US" sz="9600" dirty="0">
                <a:solidFill>
                  <a:srgbClr val="0B5B6B"/>
                </a:solidFill>
                <a:latin typeface="方正粗圓" panose="03000509000000000000" pitchFamily="65" charset="-120"/>
                <a:ea typeface="方正粗圓" panose="03000509000000000000" pitchFamily="65" charset="-120"/>
              </a:rPr>
              <a:t>年累計參賽有</a:t>
            </a:r>
            <a:r>
              <a:rPr lang="en-US" altLang="zh-TW" sz="9600" dirty="0">
                <a:solidFill>
                  <a:srgbClr val="0B5B6B"/>
                </a:solidFill>
                <a:latin typeface="方正粗圓" panose="03000509000000000000" pitchFamily="65" charset="-120"/>
                <a:ea typeface="方正粗圓" panose="03000509000000000000" pitchFamily="65" charset="-120"/>
              </a:rPr>
              <a:t>1372</a:t>
            </a:r>
            <a:r>
              <a:rPr lang="zh-TW" altLang="en-US" sz="9600" dirty="0">
                <a:solidFill>
                  <a:srgbClr val="0B5B6B"/>
                </a:solidFill>
                <a:latin typeface="方正粗圓" panose="03000509000000000000" pitchFamily="65" charset="-120"/>
                <a:ea typeface="方正粗圓" panose="03000509000000000000" pitchFamily="65" charset="-120"/>
              </a:rPr>
              <a:t>隊，</a:t>
            </a:r>
            <a:r>
              <a:rPr lang="en-US" altLang="zh-TW" sz="9600" dirty="0">
                <a:solidFill>
                  <a:srgbClr val="0B5B6B"/>
                </a:solidFill>
                <a:latin typeface="方正粗圓" panose="03000509000000000000" pitchFamily="65" charset="-120"/>
                <a:ea typeface="方正粗圓" panose="03000509000000000000" pitchFamily="65" charset="-120"/>
              </a:rPr>
              <a:t>4977</a:t>
            </a:r>
            <a:r>
              <a:rPr lang="zh-TW" altLang="en-US" sz="9600" dirty="0">
                <a:solidFill>
                  <a:srgbClr val="0B5B6B"/>
                </a:solidFill>
                <a:latin typeface="方正粗圓" panose="03000509000000000000" pitchFamily="65" charset="-120"/>
                <a:ea typeface="方正粗圓" panose="03000509000000000000" pitchFamily="65" charset="-120"/>
              </a:rPr>
              <a:t>人次學生數參加。</a:t>
            </a:r>
            <a:endParaRPr lang="en-US" altLang="zh-TW" sz="9600" dirty="0">
              <a:solidFill>
                <a:srgbClr val="0B5B6B"/>
              </a:solidFill>
              <a:latin typeface="方正粗圓" panose="03000509000000000000" pitchFamily="65" charset="-120"/>
              <a:ea typeface="方正粗圓" panose="03000509000000000000" pitchFamily="65" charset="-120"/>
            </a:endParaRPr>
          </a:p>
          <a:p>
            <a:pPr marL="342900" indent="-342900" algn="l" fontAlgn="base">
              <a:lnSpc>
                <a:spcPct val="150000"/>
              </a:lnSpc>
              <a:spcBef>
                <a:spcPct val="20000"/>
              </a:spcBef>
              <a:spcAft>
                <a:spcPct val="0"/>
              </a:spcAft>
              <a:buClr>
                <a:schemeClr val="hlink"/>
              </a:buClr>
              <a:buFont typeface="Wingdings" pitchFamily="2" charset="2"/>
              <a:buChar char="v"/>
            </a:pPr>
            <a:r>
              <a:rPr lang="zh-TW" altLang="zh-TW" sz="9600" dirty="0">
                <a:solidFill>
                  <a:srgbClr val="0B5B6B"/>
                </a:solidFill>
                <a:latin typeface="方正粗圓" panose="03000509000000000000" pitchFamily="65" charset="-120"/>
                <a:ea typeface="方正粗圓" panose="03000509000000000000" pitchFamily="65" charset="-120"/>
              </a:rPr>
              <a:t>期許我們的孩子能具備知識、理解、分析的主要學科能力之外，亦能擁有綜合、發表、分享、合作等核心素養能力</a:t>
            </a:r>
          </a:p>
          <a:p>
            <a:pPr marL="342900" indent="-342900" algn="l" fontAlgn="base">
              <a:lnSpc>
                <a:spcPct val="150000"/>
              </a:lnSpc>
              <a:spcBef>
                <a:spcPct val="20000"/>
              </a:spcBef>
              <a:spcAft>
                <a:spcPct val="0"/>
              </a:spcAft>
              <a:buClr>
                <a:schemeClr val="hlink"/>
              </a:buClr>
              <a:buFont typeface="Wingdings" pitchFamily="2" charset="2"/>
              <a:buChar char="v"/>
            </a:pPr>
            <a:r>
              <a:rPr lang="zh-TW" altLang="zh-TW" sz="9600" dirty="0">
                <a:solidFill>
                  <a:srgbClr val="0B5B6B"/>
                </a:solidFill>
                <a:latin typeface="方正粗圓" panose="03000509000000000000" pitchFamily="65" charset="-120"/>
                <a:ea typeface="方正粗圓" panose="03000509000000000000" pitchFamily="65" charset="-120"/>
              </a:rPr>
              <a:t>邀請遠道而來的全國參賽師生，透過五官感受，親自體驗花蓮的大山、大海之美。</a:t>
            </a:r>
            <a:endParaRPr lang="zh-TW" altLang="en-US" dirty="0">
              <a:solidFill>
                <a:srgbClr val="0B5B6B"/>
              </a:solidFill>
            </a:endParaRPr>
          </a:p>
          <a:p>
            <a:endParaRPr lang="zh-TW" altLang="en-US" dirty="0">
              <a:solidFill>
                <a:srgbClr val="0B5B6B"/>
              </a:solidFill>
            </a:endParaRPr>
          </a:p>
        </p:txBody>
      </p:sp>
      <p:sp>
        <p:nvSpPr>
          <p:cNvPr id="5" name="標題 1">
            <a:extLst>
              <a:ext uri="{FF2B5EF4-FFF2-40B4-BE49-F238E27FC236}">
                <a16:creationId xmlns:a16="http://schemas.microsoft.com/office/drawing/2014/main" id="{DB3E4982-A4F9-4EB3-9844-5E16859469A5}"/>
              </a:ext>
            </a:extLst>
          </p:cNvPr>
          <p:cNvSpPr txBox="1">
            <a:spLocks/>
          </p:cNvSpPr>
          <p:nvPr/>
        </p:nvSpPr>
        <p:spPr>
          <a:xfrm>
            <a:off x="8210412" y="525714"/>
            <a:ext cx="1798880" cy="73474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8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rPr>
              <a:t>緣    起</a:t>
            </a:r>
          </a:p>
        </p:txBody>
      </p:sp>
      <p:pic>
        <p:nvPicPr>
          <p:cNvPr id="17" name="Picture 16">
            <a:extLst>
              <a:ext uri="{FF2B5EF4-FFF2-40B4-BE49-F238E27FC236}">
                <a16:creationId xmlns:a16="http://schemas.microsoft.com/office/drawing/2014/main" id="{3A7CA05E-5E85-4803-879C-9A82A016F7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7154" y="540462"/>
            <a:ext cx="699661" cy="720000"/>
          </a:xfrm>
          <a:prstGeom prst="rect">
            <a:avLst/>
          </a:prstGeom>
        </p:spPr>
      </p:pic>
    </p:spTree>
    <p:extLst>
      <p:ext uri="{BB962C8B-B14F-4D97-AF65-F5344CB8AC3E}">
        <p14:creationId xmlns:p14="http://schemas.microsoft.com/office/powerpoint/2010/main" val="241400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標題 1">
            <a:extLst>
              <a:ext uri="{FF2B5EF4-FFF2-40B4-BE49-F238E27FC236}">
                <a16:creationId xmlns:a16="http://schemas.microsoft.com/office/drawing/2014/main" id="{DB3E4982-A4F9-4EB3-9844-5E16859469A5}"/>
              </a:ext>
            </a:extLst>
          </p:cNvPr>
          <p:cNvSpPr txBox="1">
            <a:spLocks/>
          </p:cNvSpPr>
          <p:nvPr/>
        </p:nvSpPr>
        <p:spPr>
          <a:xfrm>
            <a:off x="8253274" y="397675"/>
            <a:ext cx="1798880" cy="73474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8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rPr>
              <a:t>緣    起</a:t>
            </a:r>
          </a:p>
        </p:txBody>
      </p:sp>
      <p:sp>
        <p:nvSpPr>
          <p:cNvPr id="8" name="內容版面配置區 2">
            <a:extLst>
              <a:ext uri="{FF2B5EF4-FFF2-40B4-BE49-F238E27FC236}">
                <a16:creationId xmlns:a16="http://schemas.microsoft.com/office/drawing/2014/main" id="{85ECB3D6-5B85-4418-B3BE-0405A5C3A588}"/>
              </a:ext>
            </a:extLst>
          </p:cNvPr>
          <p:cNvSpPr txBox="1">
            <a:spLocks/>
          </p:cNvSpPr>
          <p:nvPr/>
        </p:nvSpPr>
        <p:spPr>
          <a:xfrm>
            <a:off x="1765298" y="1493142"/>
            <a:ext cx="9024621" cy="47164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fontAlgn="base">
              <a:lnSpc>
                <a:spcPct val="130000"/>
              </a:lnSpc>
              <a:spcBef>
                <a:spcPct val="20000"/>
              </a:spcBef>
              <a:spcAft>
                <a:spcPct val="0"/>
              </a:spcAft>
              <a:buClr>
                <a:schemeClr val="hlink"/>
              </a:buClr>
              <a:buFont typeface="Wingdings" pitchFamily="2" charset="2"/>
              <a:buChar char="v"/>
            </a:pPr>
            <a:r>
              <a:rPr lang="zh-TW" altLang="en-US" sz="3200" dirty="0">
                <a:solidFill>
                  <a:srgbClr val="0E5A6D"/>
                </a:solidFill>
                <a:latin typeface="方正粗圓" panose="03000509000000000000" pitchFamily="65" charset="-120"/>
                <a:ea typeface="方正粗圓" panose="03000509000000000000" pitchFamily="65" charset="-120"/>
              </a:rPr>
              <a:t>競賽網站：</a:t>
            </a:r>
            <a:r>
              <a:rPr lang="en-US" altLang="zh-TW" sz="3200" dirty="0">
                <a:solidFill>
                  <a:srgbClr val="0E5A6D"/>
                </a:solidFill>
                <a:latin typeface="方正粗圓" panose="03000509000000000000" pitchFamily="65" charset="-120"/>
                <a:ea typeface="方正粗圓" panose="03000509000000000000" pitchFamily="65" charset="-120"/>
                <a:hlinkClick r:id="rId3">
                  <a:extLst>
                    <a:ext uri="{A12FA001-AC4F-418D-AE19-62706E023703}">
                      <ahyp:hlinkClr xmlns:ahyp="http://schemas.microsoft.com/office/drawing/2018/hyperlinkcolor" val="tx"/>
                    </a:ext>
                  </a:extLst>
                </a:hlinkClick>
              </a:rPr>
              <a:t>https://student.hlc.edu.tw</a:t>
            </a:r>
            <a:endParaRPr lang="en-US" altLang="zh-TW" sz="3200" dirty="0">
              <a:solidFill>
                <a:srgbClr val="0E5A6D"/>
              </a:solidFill>
              <a:latin typeface="方正粗圓" panose="03000509000000000000" pitchFamily="65" charset="-120"/>
              <a:ea typeface="方正粗圓" panose="03000509000000000000" pitchFamily="65" charset="-120"/>
            </a:endParaRPr>
          </a:p>
          <a:p>
            <a:pPr marL="342900" indent="-342900" algn="l" fontAlgn="base">
              <a:lnSpc>
                <a:spcPct val="130000"/>
              </a:lnSpc>
              <a:spcBef>
                <a:spcPct val="20000"/>
              </a:spcBef>
              <a:spcAft>
                <a:spcPct val="0"/>
              </a:spcAft>
              <a:buClr>
                <a:schemeClr val="hlink"/>
              </a:buClr>
              <a:buFont typeface="Wingdings" pitchFamily="2" charset="2"/>
              <a:buChar char="v"/>
            </a:pPr>
            <a:r>
              <a:rPr lang="zh-TW" altLang="en-US" sz="3200" dirty="0">
                <a:solidFill>
                  <a:srgbClr val="0E5A6D"/>
                </a:solidFill>
                <a:latin typeface="方正粗圓" panose="03000509000000000000" pitchFamily="65" charset="-120"/>
                <a:ea typeface="方正粗圓" panose="03000509000000000000" pitchFamily="65" charset="-120"/>
              </a:rPr>
              <a:t>建置學生社群專題網站，功能如下： </a:t>
            </a:r>
            <a:endParaRPr lang="en-US" altLang="zh-TW" sz="3200" dirty="0">
              <a:solidFill>
                <a:srgbClr val="0E5A6D"/>
              </a:solidFill>
              <a:latin typeface="方正粗圓" panose="03000509000000000000" pitchFamily="65" charset="-120"/>
              <a:ea typeface="方正粗圓" panose="03000509000000000000" pitchFamily="65" charset="-120"/>
            </a:endParaRPr>
          </a:p>
          <a:p>
            <a:pPr marL="342900" indent="-342900" algn="l" fontAlgn="base">
              <a:lnSpc>
                <a:spcPct val="130000"/>
              </a:lnSpc>
              <a:spcBef>
                <a:spcPct val="20000"/>
              </a:spcBef>
              <a:spcAft>
                <a:spcPct val="0"/>
              </a:spcAft>
              <a:buClr>
                <a:schemeClr val="hlink"/>
              </a:buClr>
              <a:buFont typeface="Wingdings" pitchFamily="2" charset="2"/>
              <a:buChar char="v"/>
            </a:pPr>
            <a:r>
              <a:rPr lang="zh-TW" altLang="en-US" sz="3200" dirty="0">
                <a:solidFill>
                  <a:srgbClr val="0E5A6D"/>
                </a:solidFill>
                <a:latin typeface="方正粗圓" panose="03000509000000000000" pitchFamily="65" charset="-120"/>
                <a:ea typeface="方正粗圓" panose="03000509000000000000" pitchFamily="65" charset="-120"/>
              </a:rPr>
              <a:t>「專題簡介」、 「活動集」、「札記本」、「藏書閣、檔案庫、相關連結」、「書面報告」「專題報告」等功能。</a:t>
            </a:r>
            <a:endParaRPr lang="en-US" altLang="zh-TW" sz="3200" dirty="0">
              <a:solidFill>
                <a:srgbClr val="0E5A6D"/>
              </a:solidFill>
              <a:latin typeface="方正粗圓" panose="03000509000000000000" pitchFamily="65" charset="-120"/>
              <a:ea typeface="方正粗圓" panose="03000509000000000000" pitchFamily="65" charset="-120"/>
            </a:endParaRPr>
          </a:p>
          <a:p>
            <a:pPr marL="342900" indent="-342900" algn="l" fontAlgn="base">
              <a:lnSpc>
                <a:spcPct val="130000"/>
              </a:lnSpc>
              <a:spcBef>
                <a:spcPct val="20000"/>
              </a:spcBef>
              <a:spcAft>
                <a:spcPct val="0"/>
              </a:spcAft>
              <a:buClr>
                <a:schemeClr val="hlink"/>
              </a:buClr>
              <a:buFont typeface="Wingdings" pitchFamily="2" charset="2"/>
              <a:buChar char="v"/>
            </a:pPr>
            <a:r>
              <a:rPr lang="zh-TW" altLang="en-US" sz="3200" dirty="0">
                <a:solidFill>
                  <a:srgbClr val="0E5A6D"/>
                </a:solidFill>
                <a:latin typeface="方正粗圓" panose="03000509000000000000" pitchFamily="65" charset="-120"/>
                <a:ea typeface="方正粗圓" panose="03000509000000000000" pitchFamily="65" charset="-120"/>
              </a:rPr>
              <a:t>提供學生社群記錄、分享研究專題之歷程及內容。</a:t>
            </a:r>
            <a:endParaRPr lang="en-US" altLang="zh-TW" sz="3200" dirty="0">
              <a:solidFill>
                <a:srgbClr val="0E5A6D"/>
              </a:solidFill>
              <a:latin typeface="方正粗圓" panose="03000509000000000000" pitchFamily="65" charset="-120"/>
              <a:ea typeface="方正粗圓" panose="03000509000000000000" pitchFamily="65" charset="-120"/>
            </a:endParaRPr>
          </a:p>
          <a:p>
            <a:endParaRPr lang="zh-TW" altLang="en-US" dirty="0">
              <a:solidFill>
                <a:srgbClr val="0E5A6D"/>
              </a:solidFill>
            </a:endParaRPr>
          </a:p>
        </p:txBody>
      </p:sp>
      <p:pic>
        <p:nvPicPr>
          <p:cNvPr id="12" name="Picture 11">
            <a:extLst>
              <a:ext uri="{FF2B5EF4-FFF2-40B4-BE49-F238E27FC236}">
                <a16:creationId xmlns:a16="http://schemas.microsoft.com/office/drawing/2014/main" id="{59E2B119-FF5B-476F-BF2C-1D499FB05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4910" y="484747"/>
            <a:ext cx="699661" cy="720000"/>
          </a:xfrm>
          <a:prstGeom prst="rect">
            <a:avLst/>
          </a:prstGeom>
        </p:spPr>
      </p:pic>
    </p:spTree>
    <p:extLst>
      <p:ext uri="{BB962C8B-B14F-4D97-AF65-F5344CB8AC3E}">
        <p14:creationId xmlns:p14="http://schemas.microsoft.com/office/powerpoint/2010/main" val="138382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584"/>
            <a:ext cx="12192000" cy="6858000"/>
          </a:xfrm>
          <a:prstGeom prst="rect">
            <a:avLst/>
          </a:prstGeom>
        </p:spPr>
      </p:pic>
      <p:sp>
        <p:nvSpPr>
          <p:cNvPr id="12" name="內容版面配置區 2">
            <a:extLst>
              <a:ext uri="{FF2B5EF4-FFF2-40B4-BE49-F238E27FC236}">
                <a16:creationId xmlns:a16="http://schemas.microsoft.com/office/drawing/2014/main" id="{80433057-85E0-4F80-AF2E-0E31D88BD37D}"/>
              </a:ext>
            </a:extLst>
          </p:cNvPr>
          <p:cNvSpPr txBox="1">
            <a:spLocks/>
          </p:cNvSpPr>
          <p:nvPr/>
        </p:nvSpPr>
        <p:spPr>
          <a:xfrm>
            <a:off x="1739077" y="1410696"/>
            <a:ext cx="8713846" cy="47169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zh-TW" altLang="en-US" dirty="0"/>
          </a:p>
        </p:txBody>
      </p:sp>
      <p:pic>
        <p:nvPicPr>
          <p:cNvPr id="10" name="Picture 9">
            <a:extLst>
              <a:ext uri="{FF2B5EF4-FFF2-40B4-BE49-F238E27FC236}">
                <a16:creationId xmlns:a16="http://schemas.microsoft.com/office/drawing/2014/main" id="{900BB498-DA1E-4DBE-9895-3CC78471A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494" y="622747"/>
            <a:ext cx="699661" cy="720000"/>
          </a:xfrm>
          <a:prstGeom prst="rect">
            <a:avLst/>
          </a:prstGeom>
        </p:spPr>
      </p:pic>
      <p:sp>
        <p:nvSpPr>
          <p:cNvPr id="2" name="矩形 1">
            <a:extLst>
              <a:ext uri="{FF2B5EF4-FFF2-40B4-BE49-F238E27FC236}">
                <a16:creationId xmlns:a16="http://schemas.microsoft.com/office/drawing/2014/main" id="{DC2EB708-F526-4A0D-A72B-FB7B9E083BB4}"/>
              </a:ext>
            </a:extLst>
          </p:cNvPr>
          <p:cNvSpPr/>
          <p:nvPr/>
        </p:nvSpPr>
        <p:spPr>
          <a:xfrm>
            <a:off x="2161511" y="1294069"/>
            <a:ext cx="7838983" cy="5078313"/>
          </a:xfrm>
          <a:prstGeom prst="rect">
            <a:avLst/>
          </a:prstGeom>
        </p:spPr>
        <p:txBody>
          <a:bodyPr wrap="square">
            <a:spAutoFit/>
          </a:bodyPr>
          <a:lstStyle/>
          <a:p>
            <a:r>
              <a:rPr lang="zh-TW" altLang="en-US" sz="3600" dirty="0">
                <a:solidFill>
                  <a:srgbClr val="FF0000"/>
                </a:solidFill>
                <a:latin typeface="微軟正黑體" panose="020B0604030504040204" pitchFamily="34" charset="-120"/>
                <a:ea typeface="微軟正黑體" panose="020B0604030504040204" pitchFamily="34" charset="-120"/>
              </a:rPr>
              <a:t>       報名時間：</a:t>
            </a:r>
            <a:endParaRPr lang="en-US" altLang="zh-TW" sz="3600" dirty="0">
              <a:solidFill>
                <a:srgbClr val="FF0000"/>
              </a:solidFill>
              <a:latin typeface="微軟正黑體" panose="020B0604030504040204" pitchFamily="34" charset="-120"/>
              <a:ea typeface="微軟正黑體" panose="020B0604030504040204" pitchFamily="34" charset="-120"/>
            </a:endParaRPr>
          </a:p>
          <a:p>
            <a:r>
              <a:rPr lang="zh-TW" altLang="en-US" sz="3600" dirty="0">
                <a:solidFill>
                  <a:srgbClr val="41464D"/>
                </a:solidFill>
                <a:latin typeface="微軟正黑體" panose="020B0604030504040204" pitchFamily="34" charset="-120"/>
                <a:ea typeface="微軟正黑體" panose="020B0604030504040204" pitchFamily="34" charset="-120"/>
              </a:rPr>
              <a:t>自</a:t>
            </a:r>
            <a:r>
              <a:rPr lang="en-US" altLang="zh-TW" sz="3600" dirty="0">
                <a:solidFill>
                  <a:srgbClr val="41464D"/>
                </a:solidFill>
                <a:latin typeface="微軟正黑體" panose="020B0604030504040204" pitchFamily="34" charset="-120"/>
                <a:ea typeface="微軟正黑體" panose="020B0604030504040204" pitchFamily="34" charset="-120"/>
              </a:rPr>
              <a:t>114</a:t>
            </a:r>
            <a:r>
              <a:rPr lang="zh-TW" altLang="en-US" sz="3600" dirty="0">
                <a:solidFill>
                  <a:srgbClr val="41464D"/>
                </a:solidFill>
                <a:latin typeface="微軟正黑體" panose="020B0604030504040204" pitchFamily="34" charset="-120"/>
                <a:ea typeface="微軟正黑體" panose="020B0604030504040204" pitchFamily="34" charset="-120"/>
              </a:rPr>
              <a:t>年</a:t>
            </a:r>
            <a:r>
              <a:rPr lang="en-US" altLang="zh-TW" sz="3600" dirty="0">
                <a:solidFill>
                  <a:srgbClr val="41464D"/>
                </a:solidFill>
                <a:latin typeface="微軟正黑體" panose="020B0604030504040204" pitchFamily="34" charset="-120"/>
                <a:ea typeface="微軟正黑體" panose="020B0604030504040204" pitchFamily="34" charset="-120"/>
              </a:rPr>
              <a:t>5</a:t>
            </a:r>
            <a:r>
              <a:rPr lang="zh-TW" altLang="en-US" sz="3600" dirty="0">
                <a:solidFill>
                  <a:srgbClr val="41464D"/>
                </a:solidFill>
                <a:latin typeface="微軟正黑體" panose="020B0604030504040204" pitchFamily="34" charset="-120"/>
                <a:ea typeface="微軟正黑體" panose="020B0604030504040204" pitchFamily="34" charset="-120"/>
              </a:rPr>
              <a:t>月</a:t>
            </a:r>
            <a:r>
              <a:rPr lang="en-US" altLang="zh-TW" sz="3600" dirty="0">
                <a:solidFill>
                  <a:srgbClr val="41464D"/>
                </a:solidFill>
                <a:latin typeface="微軟正黑體" panose="020B0604030504040204" pitchFamily="34" charset="-120"/>
                <a:ea typeface="微軟正黑體" panose="020B0604030504040204" pitchFamily="34" charset="-120"/>
              </a:rPr>
              <a:t>1</a:t>
            </a:r>
            <a:r>
              <a:rPr lang="zh-TW" altLang="en-US" sz="3600" dirty="0">
                <a:solidFill>
                  <a:srgbClr val="41464D"/>
                </a:solidFill>
                <a:latin typeface="微軟正黑體" panose="020B0604030504040204" pitchFamily="34" charset="-120"/>
                <a:ea typeface="微軟正黑體" panose="020B0604030504040204" pitchFamily="34" charset="-120"/>
              </a:rPr>
              <a:t>日（四）至</a:t>
            </a:r>
            <a:endParaRPr lang="en-US" altLang="zh-TW" sz="3600" dirty="0">
              <a:solidFill>
                <a:srgbClr val="41464D"/>
              </a:solidFill>
              <a:latin typeface="微軟正黑體" panose="020B0604030504040204" pitchFamily="34" charset="-120"/>
              <a:ea typeface="微軟正黑體" panose="020B0604030504040204" pitchFamily="34" charset="-120"/>
            </a:endParaRPr>
          </a:p>
          <a:p>
            <a:r>
              <a:rPr lang="zh-TW" altLang="en-US" sz="3600" dirty="0">
                <a:solidFill>
                  <a:srgbClr val="41464D"/>
                </a:solidFill>
                <a:latin typeface="微軟正黑體" panose="020B0604030504040204" pitchFamily="34" charset="-120"/>
                <a:ea typeface="微軟正黑體" panose="020B0604030504040204" pitchFamily="34" charset="-120"/>
              </a:rPr>
              <a:t>    </a:t>
            </a:r>
            <a:r>
              <a:rPr lang="en-US" altLang="zh-TW" sz="3600" dirty="0">
                <a:solidFill>
                  <a:srgbClr val="41464D"/>
                </a:solidFill>
                <a:latin typeface="微軟正黑體" panose="020B0604030504040204" pitchFamily="34" charset="-120"/>
                <a:ea typeface="微軟正黑體" panose="020B0604030504040204" pitchFamily="34" charset="-120"/>
              </a:rPr>
              <a:t>114</a:t>
            </a:r>
            <a:r>
              <a:rPr lang="zh-TW" altLang="en-US" sz="3600" dirty="0">
                <a:solidFill>
                  <a:srgbClr val="41464D"/>
                </a:solidFill>
                <a:latin typeface="微軟正黑體" panose="020B0604030504040204" pitchFamily="34" charset="-120"/>
                <a:ea typeface="微軟正黑體" panose="020B0604030504040204" pitchFamily="34" charset="-120"/>
              </a:rPr>
              <a:t>年</a:t>
            </a:r>
            <a:r>
              <a:rPr lang="en-US" altLang="zh-TW" sz="3600" dirty="0">
                <a:solidFill>
                  <a:srgbClr val="41464D"/>
                </a:solidFill>
                <a:latin typeface="微軟正黑體" panose="020B0604030504040204" pitchFamily="34" charset="-120"/>
                <a:ea typeface="微軟正黑體" panose="020B0604030504040204" pitchFamily="34" charset="-120"/>
              </a:rPr>
              <a:t>9</a:t>
            </a:r>
            <a:r>
              <a:rPr lang="zh-TW" altLang="en-US" sz="3600" dirty="0">
                <a:solidFill>
                  <a:srgbClr val="41464D"/>
                </a:solidFill>
                <a:latin typeface="微軟正黑體" panose="020B0604030504040204" pitchFamily="34" charset="-120"/>
                <a:ea typeface="微軟正黑體" panose="020B0604030504040204" pitchFamily="34" charset="-120"/>
              </a:rPr>
              <a:t>月</a:t>
            </a:r>
            <a:r>
              <a:rPr lang="en-US" altLang="zh-TW" sz="3600" dirty="0">
                <a:solidFill>
                  <a:srgbClr val="41464D"/>
                </a:solidFill>
                <a:latin typeface="微軟正黑體" panose="020B0604030504040204" pitchFamily="34" charset="-120"/>
                <a:ea typeface="微軟正黑體" panose="020B0604030504040204" pitchFamily="34" charset="-120"/>
              </a:rPr>
              <a:t>26</a:t>
            </a:r>
            <a:r>
              <a:rPr lang="zh-TW" altLang="en-US" sz="3600" dirty="0">
                <a:solidFill>
                  <a:srgbClr val="41464D"/>
                </a:solidFill>
                <a:latin typeface="微軟正黑體" panose="020B0604030504040204" pitchFamily="34" charset="-120"/>
                <a:ea typeface="微軟正黑體" panose="020B0604030504040204" pitchFamily="34" charset="-120"/>
              </a:rPr>
              <a:t>日（五）中午</a:t>
            </a:r>
            <a:r>
              <a:rPr lang="en-US" altLang="zh-TW" sz="3600" dirty="0">
                <a:solidFill>
                  <a:srgbClr val="41464D"/>
                </a:solidFill>
                <a:latin typeface="微軟正黑體" panose="020B0604030504040204" pitchFamily="34" charset="-120"/>
                <a:ea typeface="微軟正黑體" panose="020B0604030504040204" pitchFamily="34" charset="-120"/>
              </a:rPr>
              <a:t>12</a:t>
            </a:r>
            <a:r>
              <a:rPr lang="zh-TW" altLang="en-US" sz="3600" dirty="0">
                <a:solidFill>
                  <a:srgbClr val="41464D"/>
                </a:solidFill>
                <a:latin typeface="微軟正黑體" panose="020B0604030504040204" pitchFamily="34" charset="-120"/>
                <a:ea typeface="微軟正黑體" panose="020B0604030504040204" pitchFamily="34" charset="-120"/>
              </a:rPr>
              <a:t>時止</a:t>
            </a:r>
          </a:p>
          <a:p>
            <a:r>
              <a:rPr lang="zh-TW" altLang="en-US" sz="3600" dirty="0">
                <a:solidFill>
                  <a:srgbClr val="41464D"/>
                </a:solidFill>
                <a:latin typeface="微軟正黑體" panose="020B0604030504040204" pitchFamily="34" charset="-120"/>
                <a:ea typeface="微軟正黑體" panose="020B0604030504040204" pitchFamily="34" charset="-120"/>
              </a:rPr>
              <a:t>         </a:t>
            </a:r>
            <a:endParaRPr lang="en-US" altLang="zh-TW" sz="3600" dirty="0">
              <a:solidFill>
                <a:srgbClr val="41464D"/>
              </a:solidFill>
              <a:latin typeface="微軟正黑體" panose="020B0604030504040204" pitchFamily="34" charset="-120"/>
              <a:ea typeface="微軟正黑體" panose="020B0604030504040204" pitchFamily="34" charset="-120"/>
            </a:endParaRPr>
          </a:p>
          <a:p>
            <a:r>
              <a:rPr lang="zh-TW" altLang="en-US" sz="3600" dirty="0">
                <a:solidFill>
                  <a:srgbClr val="41464D"/>
                </a:solidFill>
                <a:latin typeface="微軟正黑體" panose="020B0604030504040204" pitchFamily="34" charset="-120"/>
                <a:ea typeface="微軟正黑體" panose="020B0604030504040204" pitchFamily="34" charset="-120"/>
              </a:rPr>
              <a:t>     </a:t>
            </a:r>
            <a:r>
              <a:rPr lang="zh-TW" altLang="en-US" sz="3600" dirty="0">
                <a:solidFill>
                  <a:srgbClr val="FF0000"/>
                </a:solidFill>
                <a:latin typeface="微軟正黑體" panose="020B0604030504040204" pitchFamily="34" charset="-120"/>
                <a:ea typeface="微軟正黑體" panose="020B0604030504040204" pitchFamily="34" charset="-120"/>
              </a:rPr>
              <a:t>競賽期程：</a:t>
            </a:r>
            <a:endParaRPr lang="en-US" altLang="zh-TW" sz="3600" dirty="0">
              <a:solidFill>
                <a:srgbClr val="FF0000"/>
              </a:solidFill>
              <a:latin typeface="微軟正黑體" panose="020B0604030504040204" pitchFamily="34" charset="-120"/>
              <a:ea typeface="微軟正黑體" panose="020B0604030504040204" pitchFamily="34" charset="-120"/>
            </a:endParaRPr>
          </a:p>
          <a:p>
            <a:r>
              <a:rPr lang="zh-TW" altLang="en-US" sz="3600" dirty="0">
                <a:solidFill>
                  <a:srgbClr val="41464D"/>
                </a:solidFill>
                <a:latin typeface="微軟正黑體" panose="020B0604030504040204" pitchFamily="34" charset="-120"/>
                <a:ea typeface="微軟正黑體" panose="020B0604030504040204" pitchFamily="34" charset="-120"/>
              </a:rPr>
              <a:t>自</a:t>
            </a:r>
            <a:r>
              <a:rPr lang="en-US" altLang="zh-TW" sz="3600" dirty="0">
                <a:solidFill>
                  <a:srgbClr val="41464D"/>
                </a:solidFill>
                <a:latin typeface="微軟正黑體" panose="020B0604030504040204" pitchFamily="34" charset="-120"/>
                <a:ea typeface="微軟正黑體" panose="020B0604030504040204" pitchFamily="34" charset="-120"/>
              </a:rPr>
              <a:t>114</a:t>
            </a:r>
            <a:r>
              <a:rPr lang="zh-TW" altLang="en-US" sz="3600" dirty="0">
                <a:solidFill>
                  <a:srgbClr val="41464D"/>
                </a:solidFill>
                <a:latin typeface="微軟正黑體" panose="020B0604030504040204" pitchFamily="34" charset="-120"/>
                <a:ea typeface="微軟正黑體" panose="020B0604030504040204" pitchFamily="34" charset="-120"/>
              </a:rPr>
              <a:t>年</a:t>
            </a:r>
            <a:r>
              <a:rPr lang="en-US" altLang="zh-TW" sz="3600" dirty="0">
                <a:solidFill>
                  <a:srgbClr val="41464D"/>
                </a:solidFill>
                <a:latin typeface="微軟正黑體" panose="020B0604030504040204" pitchFamily="34" charset="-120"/>
                <a:ea typeface="微軟正黑體" panose="020B0604030504040204" pitchFamily="34" charset="-120"/>
              </a:rPr>
              <a:t>5</a:t>
            </a:r>
            <a:r>
              <a:rPr lang="zh-TW" altLang="en-US" sz="3600" dirty="0">
                <a:solidFill>
                  <a:srgbClr val="41464D"/>
                </a:solidFill>
                <a:latin typeface="微軟正黑體" panose="020B0604030504040204" pitchFamily="34" charset="-120"/>
                <a:ea typeface="微軟正黑體" panose="020B0604030504040204" pitchFamily="34" charset="-120"/>
              </a:rPr>
              <a:t>月</a:t>
            </a:r>
            <a:r>
              <a:rPr lang="en-US" altLang="zh-TW" sz="3600" dirty="0">
                <a:solidFill>
                  <a:srgbClr val="41464D"/>
                </a:solidFill>
                <a:latin typeface="微軟正黑體" panose="020B0604030504040204" pitchFamily="34" charset="-120"/>
                <a:ea typeface="微軟正黑體" panose="020B0604030504040204" pitchFamily="34" charset="-120"/>
              </a:rPr>
              <a:t>1</a:t>
            </a:r>
            <a:r>
              <a:rPr lang="zh-TW" altLang="en-US" sz="3600" dirty="0">
                <a:solidFill>
                  <a:srgbClr val="41464D"/>
                </a:solidFill>
                <a:latin typeface="微軟正黑體" panose="020B0604030504040204" pitchFamily="34" charset="-120"/>
                <a:ea typeface="微軟正黑體" panose="020B0604030504040204" pitchFamily="34" charset="-120"/>
              </a:rPr>
              <a:t>日（四）至</a:t>
            </a:r>
            <a:endParaRPr lang="en-US" altLang="zh-TW" sz="3600" dirty="0">
              <a:solidFill>
                <a:srgbClr val="41464D"/>
              </a:solidFill>
              <a:latin typeface="微軟正黑體" panose="020B0604030504040204" pitchFamily="34" charset="-120"/>
              <a:ea typeface="微軟正黑體" panose="020B0604030504040204" pitchFamily="34" charset="-120"/>
            </a:endParaRPr>
          </a:p>
          <a:p>
            <a:r>
              <a:rPr lang="en-US" altLang="zh-TW" sz="3600" dirty="0">
                <a:solidFill>
                  <a:srgbClr val="41464D"/>
                </a:solidFill>
                <a:latin typeface="微軟正黑體" panose="020B0604030504040204" pitchFamily="34" charset="-120"/>
                <a:ea typeface="微軟正黑體" panose="020B0604030504040204" pitchFamily="34" charset="-120"/>
              </a:rPr>
              <a:t>114</a:t>
            </a:r>
            <a:r>
              <a:rPr lang="zh-TW" altLang="en-US" sz="3600" dirty="0">
                <a:solidFill>
                  <a:srgbClr val="41464D"/>
                </a:solidFill>
                <a:latin typeface="微軟正黑體" panose="020B0604030504040204" pitchFamily="34" charset="-120"/>
                <a:ea typeface="微軟正黑體" panose="020B0604030504040204" pitchFamily="34" charset="-120"/>
              </a:rPr>
              <a:t>年</a:t>
            </a:r>
            <a:r>
              <a:rPr lang="en-US" altLang="zh-TW" sz="3600" dirty="0">
                <a:solidFill>
                  <a:srgbClr val="41464D"/>
                </a:solidFill>
                <a:latin typeface="微軟正黑體" panose="020B0604030504040204" pitchFamily="34" charset="-120"/>
                <a:ea typeface="微軟正黑體" panose="020B0604030504040204" pitchFamily="34" charset="-120"/>
              </a:rPr>
              <a:t>11</a:t>
            </a:r>
            <a:r>
              <a:rPr lang="zh-TW" altLang="en-US" sz="3600" dirty="0">
                <a:solidFill>
                  <a:srgbClr val="41464D"/>
                </a:solidFill>
                <a:latin typeface="微軟正黑體" panose="020B0604030504040204" pitchFamily="34" charset="-120"/>
                <a:ea typeface="微軟正黑體" panose="020B0604030504040204" pitchFamily="34" charset="-120"/>
              </a:rPr>
              <a:t>月</a:t>
            </a:r>
            <a:r>
              <a:rPr lang="en-US" altLang="zh-TW" sz="3600" dirty="0">
                <a:solidFill>
                  <a:srgbClr val="41464D"/>
                </a:solidFill>
                <a:latin typeface="微軟正黑體" panose="020B0604030504040204" pitchFamily="34" charset="-120"/>
                <a:ea typeface="微軟正黑體" panose="020B0604030504040204" pitchFamily="34" charset="-120"/>
              </a:rPr>
              <a:t>1-2</a:t>
            </a:r>
            <a:r>
              <a:rPr lang="zh-TW" altLang="en-US" sz="3600" dirty="0">
                <a:solidFill>
                  <a:srgbClr val="41464D"/>
                </a:solidFill>
                <a:latin typeface="微軟正黑體" panose="020B0604030504040204" pitchFamily="34" charset="-120"/>
                <a:ea typeface="微軟正黑體" panose="020B0604030504040204" pitchFamily="34" charset="-120"/>
              </a:rPr>
              <a:t>日（日）</a:t>
            </a:r>
            <a:endParaRPr lang="en-US" altLang="zh-TW" sz="3600" dirty="0">
              <a:solidFill>
                <a:srgbClr val="41464D"/>
              </a:solidFill>
              <a:latin typeface="微軟正黑體" panose="020B0604030504040204" pitchFamily="34" charset="-120"/>
              <a:ea typeface="微軟正黑體" panose="020B0604030504040204" pitchFamily="34" charset="-120"/>
            </a:endParaRPr>
          </a:p>
          <a:p>
            <a:endParaRPr lang="zh-TW" altLang="en-US" sz="3600" dirty="0">
              <a:solidFill>
                <a:srgbClr val="41464D"/>
              </a:solidFill>
              <a:latin typeface="微軟正黑體" panose="020B0604030504040204" pitchFamily="34" charset="-120"/>
              <a:ea typeface="微軟正黑體" panose="020B0604030504040204" pitchFamily="34" charset="-120"/>
            </a:endParaRPr>
          </a:p>
          <a:p>
            <a:r>
              <a:rPr lang="en-US" altLang="zh-TW" sz="3600" dirty="0">
                <a:solidFill>
                  <a:srgbClr val="41464D"/>
                </a:solidFill>
                <a:latin typeface="微軟正黑體" panose="020B0604030504040204" pitchFamily="34" charset="-120"/>
                <a:ea typeface="微軟正黑體" panose="020B0604030504040204" pitchFamily="34" charset="-120"/>
              </a:rPr>
              <a:t> </a:t>
            </a:r>
            <a:r>
              <a:rPr lang="zh-TW" altLang="en-US" sz="3600" dirty="0">
                <a:solidFill>
                  <a:srgbClr val="41464D"/>
                </a:solidFill>
                <a:latin typeface="微軟正黑體" panose="020B0604030504040204" pitchFamily="34" charset="-120"/>
                <a:ea typeface="微軟正黑體" panose="020B0604030504040204" pitchFamily="34" charset="-120"/>
              </a:rPr>
              <a:t>     </a:t>
            </a:r>
            <a:endParaRPr lang="zh-TW" altLang="en-US" sz="3600" b="0" i="0" dirty="0">
              <a:solidFill>
                <a:srgbClr val="41464D"/>
              </a:solidFill>
              <a:effectLst/>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C0A7C98F-B787-4EA9-8C8E-1BA87613A6D4}"/>
              </a:ext>
            </a:extLst>
          </p:cNvPr>
          <p:cNvSpPr/>
          <p:nvPr/>
        </p:nvSpPr>
        <p:spPr>
          <a:xfrm>
            <a:off x="7466278" y="641016"/>
            <a:ext cx="2441694"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競賽時間</a:t>
            </a:r>
          </a:p>
        </p:txBody>
      </p:sp>
    </p:spTree>
    <p:extLst>
      <p:ext uri="{BB962C8B-B14F-4D97-AF65-F5344CB8AC3E}">
        <p14:creationId xmlns:p14="http://schemas.microsoft.com/office/powerpoint/2010/main" val="303589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4" y="0"/>
            <a:ext cx="12192000" cy="6858000"/>
          </a:xfrm>
          <a:prstGeom prst="rect">
            <a:avLst/>
          </a:prstGeom>
        </p:spPr>
      </p:pic>
      <p:sp>
        <p:nvSpPr>
          <p:cNvPr id="9" name="矩形 8">
            <a:extLst>
              <a:ext uri="{FF2B5EF4-FFF2-40B4-BE49-F238E27FC236}">
                <a16:creationId xmlns:a16="http://schemas.microsoft.com/office/drawing/2014/main" id="{DD2A5EEF-C7A7-4E19-A7FE-2D157B45E09F}"/>
              </a:ext>
            </a:extLst>
          </p:cNvPr>
          <p:cNvSpPr/>
          <p:nvPr/>
        </p:nvSpPr>
        <p:spPr>
          <a:xfrm>
            <a:off x="7466277" y="515990"/>
            <a:ext cx="2441694" cy="701731"/>
          </a:xfrm>
          <a:prstGeom prst="rect">
            <a:avLst/>
          </a:prstGeom>
        </p:spPr>
        <p:txBody>
          <a:bodyPr wrap="none">
            <a:spAutoFit/>
          </a:bodyPr>
          <a:lstStyle/>
          <a:p>
            <a:pPr algn="ctr">
              <a:lnSpc>
                <a:spcPct val="90000"/>
              </a:lnSpc>
              <a:spcBef>
                <a:spcPct val="0"/>
              </a:spcBef>
            </a:pPr>
            <a:r>
              <a:rPr lang="zh-TW" altLang="zh-TW"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參加對象</a:t>
            </a:r>
            <a:endPar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endParaRPr>
          </a:p>
        </p:txBody>
      </p:sp>
      <p:sp>
        <p:nvSpPr>
          <p:cNvPr id="11" name="內容版面配置區 2">
            <a:extLst>
              <a:ext uri="{FF2B5EF4-FFF2-40B4-BE49-F238E27FC236}">
                <a16:creationId xmlns:a16="http://schemas.microsoft.com/office/drawing/2014/main" id="{8FCD5270-B800-4490-854A-3295A294B63D}"/>
              </a:ext>
            </a:extLst>
          </p:cNvPr>
          <p:cNvSpPr txBox="1">
            <a:spLocks/>
          </p:cNvSpPr>
          <p:nvPr/>
        </p:nvSpPr>
        <p:spPr>
          <a:xfrm>
            <a:off x="1825310" y="1423674"/>
            <a:ext cx="8175184" cy="23061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TW" altLang="zh-TW" sz="4800" dirty="0">
                <a:solidFill>
                  <a:srgbClr val="0E5B6B"/>
                </a:solidFill>
                <a:latin typeface="方正粗圓" panose="03000509000000000000" pitchFamily="65" charset="-120"/>
                <a:ea typeface="方正粗圓" panose="03000509000000000000" pitchFamily="65" charset="-120"/>
              </a:rPr>
              <a:t>全國</a:t>
            </a:r>
            <a:endParaRPr lang="en-US" altLang="zh-TW" sz="4800" dirty="0">
              <a:solidFill>
                <a:srgbClr val="0E5B6B"/>
              </a:solidFill>
              <a:latin typeface="方正粗圓" panose="03000509000000000000" pitchFamily="65" charset="-120"/>
              <a:ea typeface="方正粗圓" panose="03000509000000000000" pitchFamily="65" charset="-120"/>
            </a:endParaRPr>
          </a:p>
          <a:p>
            <a:r>
              <a:rPr lang="zh-TW" altLang="zh-TW" sz="4800" dirty="0">
                <a:solidFill>
                  <a:srgbClr val="0E5B6B"/>
                </a:solidFill>
                <a:latin typeface="方正粗圓" panose="03000509000000000000" pitchFamily="65" charset="-120"/>
                <a:ea typeface="方正粗圓" panose="03000509000000000000" pitchFamily="65" charset="-120"/>
              </a:rPr>
              <a:t>國民中</a:t>
            </a:r>
            <a:r>
              <a:rPr lang="zh-TW" altLang="en-US" sz="4800" dirty="0">
                <a:solidFill>
                  <a:srgbClr val="0E5B6B"/>
                </a:solidFill>
                <a:latin typeface="方正粗圓" panose="03000509000000000000" pitchFamily="65" charset="-120"/>
                <a:ea typeface="方正粗圓" panose="03000509000000000000" pitchFamily="65" charset="-120"/>
              </a:rPr>
              <a:t>學及</a:t>
            </a:r>
            <a:endParaRPr lang="en-US" altLang="zh-TW" sz="4800" dirty="0">
              <a:solidFill>
                <a:srgbClr val="0E5B6B"/>
              </a:solidFill>
              <a:latin typeface="方正粗圓" panose="03000509000000000000" pitchFamily="65" charset="-120"/>
              <a:ea typeface="方正粗圓" panose="03000509000000000000" pitchFamily="65" charset="-120"/>
            </a:endParaRPr>
          </a:p>
          <a:p>
            <a:r>
              <a:rPr lang="zh-TW" altLang="en-US" sz="4800" dirty="0">
                <a:solidFill>
                  <a:srgbClr val="0E5B6B"/>
                </a:solidFill>
                <a:latin typeface="方正粗圓" panose="03000509000000000000" pitchFamily="65" charset="-120"/>
                <a:ea typeface="方正粗圓" panose="03000509000000000000" pitchFamily="65" charset="-120"/>
              </a:rPr>
              <a:t>國民</a:t>
            </a:r>
            <a:r>
              <a:rPr lang="zh-TW" altLang="zh-TW" sz="4800" dirty="0">
                <a:solidFill>
                  <a:srgbClr val="0E5B6B"/>
                </a:solidFill>
                <a:latin typeface="方正粗圓" panose="03000509000000000000" pitchFamily="65" charset="-120"/>
                <a:ea typeface="方正粗圓" panose="03000509000000000000" pitchFamily="65" charset="-120"/>
              </a:rPr>
              <a:t>小學學生</a:t>
            </a:r>
            <a:endParaRPr lang="en-US" altLang="zh-TW" sz="4800" dirty="0">
              <a:solidFill>
                <a:srgbClr val="0E5B6B"/>
              </a:solidFill>
              <a:latin typeface="方正粗圓" panose="03000509000000000000" pitchFamily="65" charset="-120"/>
              <a:ea typeface="方正粗圓" panose="03000509000000000000" pitchFamily="65" charset="-120"/>
            </a:endParaRPr>
          </a:p>
          <a:p>
            <a:r>
              <a:rPr lang="en-US" altLang="zh-TW" sz="4800" dirty="0">
                <a:solidFill>
                  <a:srgbClr val="C00000"/>
                </a:solidFill>
              </a:rPr>
              <a:t>(</a:t>
            </a:r>
            <a:r>
              <a:rPr lang="zh-TW" altLang="en-US" sz="4800" dirty="0">
                <a:solidFill>
                  <a:srgbClr val="C00000"/>
                </a:solidFill>
              </a:rPr>
              <a:t>請依照</a:t>
            </a:r>
            <a:r>
              <a:rPr lang="en-US" altLang="zh-TW" sz="4800" dirty="0">
                <a:solidFill>
                  <a:srgbClr val="C00000"/>
                </a:solidFill>
              </a:rPr>
              <a:t>114</a:t>
            </a:r>
            <a:r>
              <a:rPr lang="zh-TW" altLang="en-US" sz="4800" dirty="0">
                <a:solidFill>
                  <a:srgbClr val="C00000"/>
                </a:solidFill>
              </a:rPr>
              <a:t>學年度學籍</a:t>
            </a:r>
            <a:r>
              <a:rPr lang="en-US" altLang="zh-TW" sz="4800" dirty="0">
                <a:solidFill>
                  <a:srgbClr val="C00000"/>
                </a:solidFill>
              </a:rPr>
              <a:t>)</a:t>
            </a:r>
            <a:endParaRPr lang="zh-TW" altLang="en-US" sz="4800" dirty="0">
              <a:solidFill>
                <a:srgbClr val="C00000"/>
              </a:solidFill>
              <a:latin typeface="方正粗圓" panose="03000509000000000000" pitchFamily="65" charset="-120"/>
              <a:ea typeface="方正粗圓" panose="03000509000000000000" pitchFamily="65" charset="-120"/>
            </a:endParaRPr>
          </a:p>
        </p:txBody>
      </p:sp>
      <p:pic>
        <p:nvPicPr>
          <p:cNvPr id="8" name="Picture 7">
            <a:extLst>
              <a:ext uri="{FF2B5EF4-FFF2-40B4-BE49-F238E27FC236}">
                <a16:creationId xmlns:a16="http://schemas.microsoft.com/office/drawing/2014/main" id="{48EC71D9-BEE9-4E91-AD4E-10E91AC81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494" y="497721"/>
            <a:ext cx="699661" cy="720000"/>
          </a:xfrm>
          <a:prstGeom prst="rect">
            <a:avLst/>
          </a:prstGeom>
        </p:spPr>
      </p:pic>
    </p:spTree>
    <p:extLst>
      <p:ext uri="{BB962C8B-B14F-4D97-AF65-F5344CB8AC3E}">
        <p14:creationId xmlns:p14="http://schemas.microsoft.com/office/powerpoint/2010/main" val="5899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584"/>
            <a:ext cx="12192000" cy="6858000"/>
          </a:xfrm>
          <a:prstGeom prst="rect">
            <a:avLst/>
          </a:prstGeom>
        </p:spPr>
      </p:pic>
      <p:sp>
        <p:nvSpPr>
          <p:cNvPr id="7" name="矩形 6">
            <a:extLst>
              <a:ext uri="{FF2B5EF4-FFF2-40B4-BE49-F238E27FC236}">
                <a16:creationId xmlns:a16="http://schemas.microsoft.com/office/drawing/2014/main" id="{DA2330F7-430F-45F5-BB27-900AEF65D598}"/>
              </a:ext>
            </a:extLst>
          </p:cNvPr>
          <p:cNvSpPr/>
          <p:nvPr/>
        </p:nvSpPr>
        <p:spPr>
          <a:xfrm>
            <a:off x="7466277" y="641016"/>
            <a:ext cx="2441694" cy="701731"/>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參賽組別</a:t>
            </a:r>
          </a:p>
        </p:txBody>
      </p:sp>
      <p:sp>
        <p:nvSpPr>
          <p:cNvPr id="12" name="內容版面配置區 2">
            <a:extLst>
              <a:ext uri="{FF2B5EF4-FFF2-40B4-BE49-F238E27FC236}">
                <a16:creationId xmlns:a16="http://schemas.microsoft.com/office/drawing/2014/main" id="{80433057-85E0-4F80-AF2E-0E31D88BD37D}"/>
              </a:ext>
            </a:extLst>
          </p:cNvPr>
          <p:cNvSpPr txBox="1">
            <a:spLocks/>
          </p:cNvSpPr>
          <p:nvPr/>
        </p:nvSpPr>
        <p:spPr>
          <a:xfrm>
            <a:off x="1739077" y="1410696"/>
            <a:ext cx="8713846" cy="47169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50000"/>
              </a:lnSpc>
              <a:spcBef>
                <a:spcPct val="20000"/>
              </a:spcBef>
              <a:spcAft>
                <a:spcPct val="0"/>
              </a:spcAft>
              <a:buClr>
                <a:schemeClr val="hlink"/>
              </a:buClr>
            </a:pPr>
            <a:r>
              <a:rPr lang="zh-TW" altLang="zh-TW" sz="3200" dirty="0">
                <a:solidFill>
                  <a:srgbClr val="0B5B6B"/>
                </a:solidFill>
                <a:latin typeface="方正粗圓" panose="03000509000000000000" pitchFamily="65" charset="-120"/>
                <a:ea typeface="方正粗圓" panose="03000509000000000000" pitchFamily="65" charset="-120"/>
              </a:rPr>
              <a:t>參賽組別：共分</a:t>
            </a:r>
            <a:r>
              <a:rPr lang="en-US" altLang="zh-TW" sz="3200" dirty="0">
                <a:solidFill>
                  <a:srgbClr val="0B5B6B"/>
                </a:solidFill>
                <a:latin typeface="方正粗圓" panose="03000509000000000000" pitchFamily="65" charset="-120"/>
                <a:ea typeface="方正粗圓" panose="03000509000000000000" pitchFamily="65" charset="-120"/>
              </a:rPr>
              <a:t>5</a:t>
            </a:r>
            <a:r>
              <a:rPr lang="zh-TW" altLang="zh-TW" sz="3200" dirty="0">
                <a:solidFill>
                  <a:srgbClr val="0B5B6B"/>
                </a:solidFill>
                <a:latin typeface="方正粗圓" panose="03000509000000000000" pitchFamily="65" charset="-120"/>
                <a:ea typeface="方正粗圓" panose="03000509000000000000" pitchFamily="65" charset="-120"/>
              </a:rPr>
              <a:t>組，分別為：</a:t>
            </a:r>
          </a:p>
          <a:p>
            <a:pPr marL="342900" indent="-342900" algn="l" fontAlgn="base">
              <a:lnSpc>
                <a:spcPct val="150000"/>
              </a:lnSpc>
              <a:spcBef>
                <a:spcPct val="20000"/>
              </a:spcBef>
              <a:spcAft>
                <a:spcPct val="0"/>
              </a:spcAft>
              <a:buClr>
                <a:schemeClr val="hlink"/>
              </a:buClr>
              <a:buFont typeface="Wingdings" pitchFamily="2" charset="2"/>
              <a:buChar char="v"/>
            </a:pP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一</a:t>
            </a: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國中</a:t>
            </a:r>
            <a:r>
              <a:rPr lang="en-US" altLang="zh-TW" sz="3200" dirty="0">
                <a:solidFill>
                  <a:srgbClr val="FF0000"/>
                </a:solidFill>
                <a:latin typeface="方正粗圓" panose="03000509000000000000" pitchFamily="65" charset="-120"/>
                <a:ea typeface="方正粗圓" panose="03000509000000000000" pitchFamily="65" charset="-120"/>
              </a:rPr>
              <a:t>A</a:t>
            </a:r>
            <a:r>
              <a:rPr lang="zh-TW" altLang="zh-TW" sz="3200" dirty="0">
                <a:solidFill>
                  <a:srgbClr val="FF0000"/>
                </a:solidFill>
                <a:latin typeface="方正粗圓" panose="03000509000000000000" pitchFamily="65" charset="-120"/>
                <a:ea typeface="方正粗圓" panose="03000509000000000000" pitchFamily="65" charset="-120"/>
              </a:rPr>
              <a:t>組：</a:t>
            </a:r>
            <a:r>
              <a:rPr lang="en-US" altLang="zh-TW" sz="3200" dirty="0">
                <a:solidFill>
                  <a:srgbClr val="FF0000"/>
                </a:solidFill>
                <a:latin typeface="方正粗圓" panose="03000509000000000000" pitchFamily="65" charset="-120"/>
                <a:ea typeface="方正粗圓" panose="03000509000000000000" pitchFamily="65" charset="-120"/>
              </a:rPr>
              <a:t>10</a:t>
            </a:r>
            <a:r>
              <a:rPr lang="zh-TW" altLang="zh-TW" sz="3200" dirty="0">
                <a:solidFill>
                  <a:srgbClr val="FF0000"/>
                </a:solidFill>
                <a:latin typeface="方正粗圓" panose="03000509000000000000" pitchFamily="65" charset="-120"/>
                <a:ea typeface="方正粗圓" panose="03000509000000000000" pitchFamily="65" charset="-120"/>
              </a:rPr>
              <a:t>班以上學校。</a:t>
            </a:r>
          </a:p>
          <a:p>
            <a:pPr marL="342900" indent="-342900" algn="l" fontAlgn="base">
              <a:lnSpc>
                <a:spcPct val="150000"/>
              </a:lnSpc>
              <a:spcBef>
                <a:spcPct val="20000"/>
              </a:spcBef>
              <a:spcAft>
                <a:spcPct val="0"/>
              </a:spcAft>
              <a:buClr>
                <a:schemeClr val="hlink"/>
              </a:buClr>
              <a:buFont typeface="Wingdings" pitchFamily="2" charset="2"/>
              <a:buChar char="v"/>
            </a:pP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二</a:t>
            </a: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國中</a:t>
            </a:r>
            <a:r>
              <a:rPr lang="en-US" altLang="zh-TW" sz="3200" dirty="0">
                <a:solidFill>
                  <a:srgbClr val="FF0000"/>
                </a:solidFill>
                <a:latin typeface="方正粗圓" panose="03000509000000000000" pitchFamily="65" charset="-120"/>
                <a:ea typeface="方正粗圓" panose="03000509000000000000" pitchFamily="65" charset="-120"/>
              </a:rPr>
              <a:t>B</a:t>
            </a:r>
            <a:r>
              <a:rPr lang="zh-TW" altLang="zh-TW" sz="3200" dirty="0">
                <a:solidFill>
                  <a:srgbClr val="FF0000"/>
                </a:solidFill>
                <a:latin typeface="方正粗圓" panose="03000509000000000000" pitchFamily="65" charset="-120"/>
                <a:ea typeface="方正粗圓" panose="03000509000000000000" pitchFamily="65" charset="-120"/>
              </a:rPr>
              <a:t>組：</a:t>
            </a:r>
            <a:r>
              <a:rPr lang="en-US" altLang="zh-TW" sz="3200" dirty="0">
                <a:solidFill>
                  <a:srgbClr val="FF0000"/>
                </a:solidFill>
                <a:latin typeface="方正粗圓" panose="03000509000000000000" pitchFamily="65" charset="-120"/>
                <a:ea typeface="方正粗圓" panose="03000509000000000000" pitchFamily="65" charset="-120"/>
              </a:rPr>
              <a:t>9</a:t>
            </a:r>
            <a:r>
              <a:rPr lang="zh-TW" altLang="zh-TW" sz="3200" dirty="0">
                <a:solidFill>
                  <a:srgbClr val="FF0000"/>
                </a:solidFill>
                <a:latin typeface="方正粗圓" panose="03000509000000000000" pitchFamily="65" charset="-120"/>
                <a:ea typeface="方正粗圓" panose="03000509000000000000" pitchFamily="65" charset="-120"/>
              </a:rPr>
              <a:t>班以下學校。</a:t>
            </a:r>
            <a:r>
              <a:rPr lang="en-US" altLang="zh-TW" sz="3200" dirty="0">
                <a:solidFill>
                  <a:srgbClr val="FF0000"/>
                </a:solidFill>
                <a:latin typeface="方正粗圓" panose="03000509000000000000" pitchFamily="65" charset="-120"/>
                <a:ea typeface="方正粗圓" panose="03000509000000000000" pitchFamily="65" charset="-120"/>
              </a:rPr>
              <a:t> </a:t>
            </a:r>
            <a:endParaRPr lang="zh-TW" altLang="zh-TW" sz="3200" dirty="0">
              <a:solidFill>
                <a:srgbClr val="FF0000"/>
              </a:solidFill>
              <a:latin typeface="方正粗圓" panose="03000509000000000000" pitchFamily="65" charset="-120"/>
              <a:ea typeface="方正粗圓" panose="03000509000000000000" pitchFamily="65" charset="-120"/>
            </a:endParaRPr>
          </a:p>
          <a:p>
            <a:pPr marL="342900" indent="-342900" algn="l" fontAlgn="base">
              <a:lnSpc>
                <a:spcPct val="150000"/>
              </a:lnSpc>
              <a:spcBef>
                <a:spcPct val="20000"/>
              </a:spcBef>
              <a:spcAft>
                <a:spcPct val="0"/>
              </a:spcAft>
              <a:buClr>
                <a:schemeClr val="hlink"/>
              </a:buClr>
              <a:buFont typeface="Wingdings" pitchFamily="2" charset="2"/>
              <a:buChar char="v"/>
            </a:pP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三</a:t>
            </a: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國小</a:t>
            </a:r>
            <a:r>
              <a:rPr lang="en-US" altLang="zh-TW" sz="3200" dirty="0">
                <a:solidFill>
                  <a:srgbClr val="FF0000"/>
                </a:solidFill>
                <a:latin typeface="方正粗圓" panose="03000509000000000000" pitchFamily="65" charset="-120"/>
                <a:ea typeface="方正粗圓" panose="03000509000000000000" pitchFamily="65" charset="-120"/>
              </a:rPr>
              <a:t>C</a:t>
            </a:r>
            <a:r>
              <a:rPr lang="zh-TW" altLang="zh-TW" sz="3200" dirty="0">
                <a:solidFill>
                  <a:srgbClr val="FF0000"/>
                </a:solidFill>
                <a:latin typeface="方正粗圓" panose="03000509000000000000" pitchFamily="65" charset="-120"/>
                <a:ea typeface="方正粗圓" panose="03000509000000000000" pitchFamily="65" charset="-120"/>
              </a:rPr>
              <a:t>組：</a:t>
            </a:r>
            <a:r>
              <a:rPr lang="en-US" altLang="zh-TW" sz="3200" dirty="0">
                <a:solidFill>
                  <a:srgbClr val="FF0000"/>
                </a:solidFill>
                <a:latin typeface="方正粗圓" panose="03000509000000000000" pitchFamily="65" charset="-120"/>
                <a:ea typeface="方正粗圓" panose="03000509000000000000" pitchFamily="65" charset="-120"/>
              </a:rPr>
              <a:t>13</a:t>
            </a:r>
            <a:r>
              <a:rPr lang="zh-TW" altLang="zh-TW" sz="3200" dirty="0">
                <a:solidFill>
                  <a:srgbClr val="FF0000"/>
                </a:solidFill>
                <a:latin typeface="方正粗圓" panose="03000509000000000000" pitchFamily="65" charset="-120"/>
                <a:ea typeface="方正粗圓" panose="03000509000000000000" pitchFamily="65" charset="-120"/>
              </a:rPr>
              <a:t>班以上學校。</a:t>
            </a:r>
            <a:r>
              <a:rPr lang="en-US" altLang="zh-TW" sz="3200" dirty="0">
                <a:solidFill>
                  <a:srgbClr val="FF0000"/>
                </a:solidFill>
                <a:latin typeface="方正粗圓" panose="03000509000000000000" pitchFamily="65" charset="-120"/>
                <a:ea typeface="方正粗圓" panose="03000509000000000000" pitchFamily="65" charset="-120"/>
              </a:rPr>
              <a:t> </a:t>
            </a:r>
            <a:endParaRPr lang="zh-TW" altLang="zh-TW" sz="3200" dirty="0">
              <a:solidFill>
                <a:srgbClr val="FF0000"/>
              </a:solidFill>
              <a:latin typeface="方正粗圓" panose="03000509000000000000" pitchFamily="65" charset="-120"/>
              <a:ea typeface="方正粗圓" panose="03000509000000000000" pitchFamily="65" charset="-120"/>
            </a:endParaRPr>
          </a:p>
          <a:p>
            <a:pPr marL="342900" indent="-342900" algn="l" fontAlgn="base">
              <a:lnSpc>
                <a:spcPct val="150000"/>
              </a:lnSpc>
              <a:spcBef>
                <a:spcPct val="20000"/>
              </a:spcBef>
              <a:spcAft>
                <a:spcPct val="0"/>
              </a:spcAft>
              <a:buClr>
                <a:schemeClr val="hlink"/>
              </a:buClr>
              <a:buFont typeface="Wingdings" pitchFamily="2" charset="2"/>
              <a:buChar char="v"/>
            </a:pP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四</a:t>
            </a: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國小</a:t>
            </a:r>
            <a:r>
              <a:rPr lang="en-US" altLang="zh-TW" sz="3200" dirty="0">
                <a:solidFill>
                  <a:srgbClr val="FF0000"/>
                </a:solidFill>
                <a:latin typeface="方正粗圓" panose="03000509000000000000" pitchFamily="65" charset="-120"/>
                <a:ea typeface="方正粗圓" panose="03000509000000000000" pitchFamily="65" charset="-120"/>
              </a:rPr>
              <a:t>D</a:t>
            </a:r>
            <a:r>
              <a:rPr lang="zh-TW" altLang="zh-TW" sz="3200" dirty="0">
                <a:solidFill>
                  <a:srgbClr val="FF0000"/>
                </a:solidFill>
                <a:latin typeface="方正粗圓" panose="03000509000000000000" pitchFamily="65" charset="-120"/>
                <a:ea typeface="方正粗圓" panose="03000509000000000000" pitchFamily="65" charset="-120"/>
              </a:rPr>
              <a:t>組：</a:t>
            </a:r>
            <a:r>
              <a:rPr lang="en-US" altLang="zh-TW" sz="3200" dirty="0">
                <a:solidFill>
                  <a:srgbClr val="FF0000"/>
                </a:solidFill>
                <a:latin typeface="方正粗圓" panose="03000509000000000000" pitchFamily="65" charset="-120"/>
                <a:ea typeface="方正粗圓" panose="03000509000000000000" pitchFamily="65" charset="-120"/>
              </a:rPr>
              <a:t>6-12</a:t>
            </a:r>
            <a:r>
              <a:rPr lang="zh-TW" altLang="zh-TW" sz="3200" dirty="0">
                <a:solidFill>
                  <a:srgbClr val="FF0000"/>
                </a:solidFill>
                <a:latin typeface="方正粗圓" panose="03000509000000000000" pitchFamily="65" charset="-120"/>
                <a:ea typeface="方正粗圓" panose="03000509000000000000" pitchFamily="65" charset="-120"/>
              </a:rPr>
              <a:t>班</a:t>
            </a: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en-US" sz="3200" dirty="0">
                <a:solidFill>
                  <a:srgbClr val="FF0000"/>
                </a:solidFill>
                <a:latin typeface="方正粗圓" panose="03000509000000000000" pitchFamily="65" charset="-120"/>
                <a:ea typeface="方正粗圓" panose="03000509000000000000" pitchFamily="65" charset="-120"/>
              </a:rPr>
              <a:t>含</a:t>
            </a:r>
            <a:r>
              <a:rPr lang="en-US" altLang="zh-TW" sz="3200" dirty="0">
                <a:solidFill>
                  <a:srgbClr val="FF0000"/>
                </a:solidFill>
                <a:latin typeface="方正粗圓" panose="03000509000000000000" pitchFamily="65" charset="-120"/>
                <a:ea typeface="方正粗圓" panose="03000509000000000000" pitchFamily="65" charset="-120"/>
              </a:rPr>
              <a:t>6</a:t>
            </a:r>
            <a:r>
              <a:rPr lang="zh-TW" altLang="en-US" sz="3200" dirty="0">
                <a:solidFill>
                  <a:srgbClr val="FF0000"/>
                </a:solidFill>
                <a:latin typeface="方正粗圓" panose="03000509000000000000" pitchFamily="65" charset="-120"/>
                <a:ea typeface="方正粗圓" panose="03000509000000000000" pitchFamily="65" charset="-120"/>
              </a:rPr>
              <a:t>班</a:t>
            </a:r>
            <a:r>
              <a:rPr lang="en-US" altLang="zh-TW" sz="3200" dirty="0">
                <a:solidFill>
                  <a:srgbClr val="FF0000"/>
                </a:solidFill>
                <a:latin typeface="方正粗圓" panose="03000509000000000000" pitchFamily="65" charset="-120"/>
                <a:ea typeface="方正粗圓" panose="03000509000000000000" pitchFamily="65" charset="-120"/>
              </a:rPr>
              <a:t>60</a:t>
            </a:r>
            <a:r>
              <a:rPr lang="zh-TW" altLang="en-US" sz="3200" dirty="0">
                <a:solidFill>
                  <a:srgbClr val="FF0000"/>
                </a:solidFill>
                <a:latin typeface="方正粗圓" panose="03000509000000000000" pitchFamily="65" charset="-120"/>
                <a:ea typeface="方正粗圓" panose="03000509000000000000" pitchFamily="65" charset="-120"/>
              </a:rPr>
              <a:t>人以上</a:t>
            </a: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a:t>
            </a:r>
            <a:r>
              <a:rPr lang="en-US" altLang="zh-TW" sz="3200" dirty="0">
                <a:solidFill>
                  <a:srgbClr val="FF0000"/>
                </a:solidFill>
                <a:latin typeface="方正粗圓" panose="03000509000000000000" pitchFamily="65" charset="-120"/>
                <a:ea typeface="方正粗圓" panose="03000509000000000000" pitchFamily="65" charset="-120"/>
              </a:rPr>
              <a:t> </a:t>
            </a:r>
            <a:endParaRPr lang="zh-TW" altLang="zh-TW" sz="3200" dirty="0">
              <a:solidFill>
                <a:srgbClr val="FF0000"/>
              </a:solidFill>
              <a:latin typeface="方正粗圓" panose="03000509000000000000" pitchFamily="65" charset="-120"/>
              <a:ea typeface="方正粗圓" panose="03000509000000000000" pitchFamily="65" charset="-120"/>
            </a:endParaRPr>
          </a:p>
          <a:p>
            <a:pPr marL="342900" indent="-342900" algn="l" fontAlgn="base">
              <a:lnSpc>
                <a:spcPct val="150000"/>
              </a:lnSpc>
              <a:spcBef>
                <a:spcPct val="20000"/>
              </a:spcBef>
              <a:spcAft>
                <a:spcPct val="0"/>
              </a:spcAft>
              <a:buClr>
                <a:schemeClr val="hlink"/>
              </a:buClr>
              <a:buFont typeface="Wingdings" pitchFamily="2" charset="2"/>
              <a:buChar char="v"/>
            </a:pP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五</a:t>
            </a: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國小</a:t>
            </a:r>
            <a:r>
              <a:rPr lang="en-US" altLang="zh-TW" sz="3200" dirty="0">
                <a:solidFill>
                  <a:srgbClr val="FF0000"/>
                </a:solidFill>
                <a:latin typeface="方正粗圓" panose="03000509000000000000" pitchFamily="65" charset="-120"/>
                <a:ea typeface="方正粗圓" panose="03000509000000000000" pitchFamily="65" charset="-120"/>
              </a:rPr>
              <a:t>E</a:t>
            </a:r>
            <a:r>
              <a:rPr lang="zh-TW" altLang="zh-TW" sz="3200" dirty="0">
                <a:solidFill>
                  <a:srgbClr val="FF0000"/>
                </a:solidFill>
                <a:latin typeface="方正粗圓" panose="03000509000000000000" pitchFamily="65" charset="-120"/>
                <a:ea typeface="方正粗圓" panose="03000509000000000000" pitchFamily="65" charset="-120"/>
              </a:rPr>
              <a:t>組：</a:t>
            </a:r>
            <a:r>
              <a:rPr lang="en-US" altLang="zh-TW" sz="3200" dirty="0">
                <a:solidFill>
                  <a:srgbClr val="FF0000"/>
                </a:solidFill>
                <a:latin typeface="方正粗圓" panose="03000509000000000000" pitchFamily="65" charset="-120"/>
                <a:ea typeface="方正粗圓" panose="03000509000000000000" pitchFamily="65" charset="-120"/>
              </a:rPr>
              <a:t>6</a:t>
            </a:r>
            <a:r>
              <a:rPr lang="zh-TW" altLang="zh-TW" sz="3200" dirty="0">
                <a:solidFill>
                  <a:srgbClr val="FF0000"/>
                </a:solidFill>
                <a:latin typeface="方正粗圓" panose="03000509000000000000" pitchFamily="65" charset="-120"/>
                <a:ea typeface="方正粗圓" panose="03000509000000000000" pitchFamily="65" charset="-120"/>
              </a:rPr>
              <a:t>班以下</a:t>
            </a: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en-US" sz="3200" dirty="0">
                <a:solidFill>
                  <a:srgbClr val="FF0000"/>
                </a:solidFill>
                <a:latin typeface="方正粗圓" panose="03000509000000000000" pitchFamily="65" charset="-120"/>
                <a:ea typeface="方正粗圓" panose="03000509000000000000" pitchFamily="65" charset="-120"/>
              </a:rPr>
              <a:t>含</a:t>
            </a:r>
            <a:r>
              <a:rPr lang="en-US" altLang="zh-TW" sz="3200" dirty="0">
                <a:solidFill>
                  <a:srgbClr val="FF0000"/>
                </a:solidFill>
                <a:latin typeface="方正粗圓" panose="03000509000000000000" pitchFamily="65" charset="-120"/>
                <a:ea typeface="方正粗圓" panose="03000509000000000000" pitchFamily="65" charset="-120"/>
              </a:rPr>
              <a:t>6</a:t>
            </a:r>
            <a:r>
              <a:rPr lang="zh-TW" altLang="en-US" sz="3200" dirty="0">
                <a:solidFill>
                  <a:srgbClr val="FF0000"/>
                </a:solidFill>
                <a:latin typeface="方正粗圓" panose="03000509000000000000" pitchFamily="65" charset="-120"/>
                <a:ea typeface="方正粗圓" panose="03000509000000000000" pitchFamily="65" charset="-120"/>
              </a:rPr>
              <a:t>班</a:t>
            </a:r>
            <a:r>
              <a:rPr lang="en-US" altLang="zh-TW" sz="3200" dirty="0">
                <a:solidFill>
                  <a:srgbClr val="FF0000"/>
                </a:solidFill>
                <a:latin typeface="方正粗圓" panose="03000509000000000000" pitchFamily="65" charset="-120"/>
                <a:ea typeface="方正粗圓" panose="03000509000000000000" pitchFamily="65" charset="-120"/>
              </a:rPr>
              <a:t>59</a:t>
            </a:r>
            <a:r>
              <a:rPr lang="zh-TW" altLang="en-US" sz="3200" dirty="0">
                <a:solidFill>
                  <a:srgbClr val="FF0000"/>
                </a:solidFill>
                <a:latin typeface="方正粗圓" panose="03000509000000000000" pitchFamily="65" charset="-120"/>
                <a:ea typeface="方正粗圓" panose="03000509000000000000" pitchFamily="65" charset="-120"/>
              </a:rPr>
              <a:t>人以下</a:t>
            </a:r>
            <a:r>
              <a:rPr lang="en-US" altLang="zh-TW" sz="3200" dirty="0">
                <a:solidFill>
                  <a:srgbClr val="FF0000"/>
                </a:solidFill>
                <a:latin typeface="方正粗圓" panose="03000509000000000000" pitchFamily="65" charset="-120"/>
                <a:ea typeface="方正粗圓" panose="03000509000000000000" pitchFamily="65" charset="-120"/>
              </a:rPr>
              <a:t>)</a:t>
            </a:r>
            <a:r>
              <a:rPr lang="zh-TW" altLang="zh-TW" sz="3200" dirty="0">
                <a:solidFill>
                  <a:srgbClr val="FF0000"/>
                </a:solidFill>
                <a:latin typeface="方正粗圓" panose="03000509000000000000" pitchFamily="65" charset="-120"/>
                <a:ea typeface="方正粗圓" panose="03000509000000000000" pitchFamily="65" charset="-120"/>
              </a:rPr>
              <a:t>。</a:t>
            </a:r>
            <a:r>
              <a:rPr lang="en-US" altLang="zh-TW" sz="3200" dirty="0">
                <a:solidFill>
                  <a:srgbClr val="0B5B6B"/>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rPr>
              <a:t> </a:t>
            </a:r>
            <a:endParaRPr lang="zh-TW" altLang="zh-TW" sz="3200" dirty="0">
              <a:solidFill>
                <a:srgbClr val="0B5B6B"/>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endParaRPr>
          </a:p>
          <a:p>
            <a:endParaRPr lang="zh-TW" altLang="en-US"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900BB498-DA1E-4DBE-9895-3CC78471A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494" y="622747"/>
            <a:ext cx="699661" cy="720000"/>
          </a:xfrm>
          <a:prstGeom prst="rect">
            <a:avLst/>
          </a:prstGeom>
        </p:spPr>
      </p:pic>
    </p:spTree>
    <p:extLst>
      <p:ext uri="{BB962C8B-B14F-4D97-AF65-F5344CB8AC3E}">
        <p14:creationId xmlns:p14="http://schemas.microsoft.com/office/powerpoint/2010/main" val="112978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584"/>
            <a:ext cx="12192000" cy="6858000"/>
          </a:xfrm>
          <a:prstGeom prst="rect">
            <a:avLst/>
          </a:prstGeom>
        </p:spPr>
      </p:pic>
      <p:sp>
        <p:nvSpPr>
          <p:cNvPr id="7" name="矩形 6">
            <a:extLst>
              <a:ext uri="{FF2B5EF4-FFF2-40B4-BE49-F238E27FC236}">
                <a16:creationId xmlns:a16="http://schemas.microsoft.com/office/drawing/2014/main" id="{DA2330F7-430F-45F5-BB27-900AEF65D598}"/>
              </a:ext>
            </a:extLst>
          </p:cNvPr>
          <p:cNvSpPr/>
          <p:nvPr/>
        </p:nvSpPr>
        <p:spPr>
          <a:xfrm>
            <a:off x="7276651" y="432537"/>
            <a:ext cx="2839239" cy="1311128"/>
          </a:xfrm>
          <a:prstGeom prst="rect">
            <a:avLst/>
          </a:prstGeom>
        </p:spPr>
        <p:txBody>
          <a:bodyPr wrap="none">
            <a:spAutoFit/>
          </a:bodyPr>
          <a:lstStyle/>
          <a:p>
            <a:pPr algn="ctr">
              <a:lnSpc>
                <a:spcPct val="90000"/>
              </a:lnSpc>
              <a:spcBef>
                <a:spcPct val="0"/>
              </a:spcBef>
            </a:pPr>
            <a:r>
              <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研究主題</a:t>
            </a:r>
            <a:endParaRPr lang="en-US" altLang="zh-TW" sz="4400" b="1" dirty="0">
              <a:solidFill>
                <a:srgbClr val="7030A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endParaRPr>
          </a:p>
          <a:p>
            <a:pPr algn="ctr">
              <a:lnSpc>
                <a:spcPct val="90000"/>
              </a:lnSpc>
              <a:spcBef>
                <a:spcPct val="0"/>
              </a:spcBef>
            </a:pPr>
            <a:r>
              <a:rPr lang="en-US" altLang="zh-TW" sz="4400" b="1" dirty="0">
                <a:solidFill>
                  <a:srgbClr val="7030A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a:t>
            </a:r>
            <a:r>
              <a:rPr lang="zh-TW" altLang="en-US" sz="4400" b="1" dirty="0">
                <a:solidFill>
                  <a:srgbClr val="7030A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往年不同</a:t>
            </a:r>
            <a:r>
              <a:rPr lang="en-US" altLang="zh-TW" sz="4400" b="1" dirty="0">
                <a:solidFill>
                  <a:srgbClr val="7030A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a:t>
            </a:r>
            <a:endParaRPr lang="zh-TW" altLang="en-US" sz="4400" b="1" dirty="0">
              <a:solidFill>
                <a:srgbClr val="7030A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endParaRPr>
          </a:p>
        </p:txBody>
      </p:sp>
      <p:sp>
        <p:nvSpPr>
          <p:cNvPr id="12" name="內容版面配置區 2">
            <a:extLst>
              <a:ext uri="{FF2B5EF4-FFF2-40B4-BE49-F238E27FC236}">
                <a16:creationId xmlns:a16="http://schemas.microsoft.com/office/drawing/2014/main" id="{80433057-85E0-4F80-AF2E-0E31D88BD37D}"/>
              </a:ext>
            </a:extLst>
          </p:cNvPr>
          <p:cNvSpPr txBox="1">
            <a:spLocks/>
          </p:cNvSpPr>
          <p:nvPr/>
        </p:nvSpPr>
        <p:spPr>
          <a:xfrm>
            <a:off x="100584" y="1088101"/>
            <a:ext cx="12810744" cy="47169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lnSpc>
                <a:spcPct val="150000"/>
              </a:lnSpc>
              <a:spcBef>
                <a:spcPct val="20000"/>
              </a:spcBef>
              <a:spcAft>
                <a:spcPct val="0"/>
              </a:spcAft>
              <a:buClr>
                <a:schemeClr val="hlink"/>
              </a:buClr>
            </a:pPr>
            <a:r>
              <a:rPr lang="zh-TW" altLang="zh-TW" sz="3200" dirty="0">
                <a:solidFill>
                  <a:srgbClr val="0B5B6B"/>
                </a:solidFill>
                <a:latin typeface="方正粗圓" panose="03000509000000000000" pitchFamily="65" charset="-120"/>
                <a:ea typeface="方正粗圓" panose="03000509000000000000" pitchFamily="65" charset="-120"/>
              </a:rPr>
              <a:t>參賽</a:t>
            </a:r>
            <a:r>
              <a:rPr lang="zh-TW" altLang="en-US" sz="3200" dirty="0">
                <a:solidFill>
                  <a:srgbClr val="0B5B6B"/>
                </a:solidFill>
                <a:latin typeface="方正粗圓" panose="03000509000000000000" pitchFamily="65" charset="-120"/>
                <a:ea typeface="方正粗圓" panose="03000509000000000000" pitchFamily="65" charset="-120"/>
              </a:rPr>
              <a:t>主題</a:t>
            </a:r>
            <a:r>
              <a:rPr lang="zh-TW" altLang="zh-TW" sz="3200" dirty="0">
                <a:solidFill>
                  <a:srgbClr val="0B5B6B"/>
                </a:solidFill>
                <a:latin typeface="方正粗圓" panose="03000509000000000000" pitchFamily="65" charset="-120"/>
                <a:ea typeface="方正粗圓" panose="03000509000000000000" pitchFamily="65" charset="-120"/>
              </a:rPr>
              <a:t>：共分</a:t>
            </a:r>
            <a:r>
              <a:rPr lang="en-US" altLang="zh-TW" sz="3200" dirty="0">
                <a:solidFill>
                  <a:srgbClr val="0B5B6B"/>
                </a:solidFill>
                <a:latin typeface="方正粗圓" panose="03000509000000000000" pitchFamily="65" charset="-120"/>
                <a:ea typeface="方正粗圓" panose="03000509000000000000" pitchFamily="65" charset="-120"/>
              </a:rPr>
              <a:t>5</a:t>
            </a:r>
            <a:r>
              <a:rPr lang="zh-TW" altLang="en-US" sz="3200" dirty="0">
                <a:solidFill>
                  <a:srgbClr val="0B5B6B"/>
                </a:solidFill>
                <a:latin typeface="方正粗圓" panose="03000509000000000000" pitchFamily="65" charset="-120"/>
                <a:ea typeface="方正粗圓" panose="03000509000000000000" pitchFamily="65" charset="-120"/>
              </a:rPr>
              <a:t>個</a:t>
            </a:r>
            <a:r>
              <a:rPr lang="zh-TW" altLang="zh-TW" sz="3200" dirty="0">
                <a:solidFill>
                  <a:srgbClr val="0B5B6B"/>
                </a:solidFill>
                <a:latin typeface="方正粗圓" panose="03000509000000000000" pitchFamily="65" charset="-120"/>
                <a:ea typeface="方正粗圓" panose="03000509000000000000" pitchFamily="65" charset="-120"/>
              </a:rPr>
              <a:t>，分別為：</a:t>
            </a:r>
          </a:p>
          <a:p>
            <a:pPr algn="l"/>
            <a:r>
              <a:rPr lang="en-US" altLang="zh-TW" sz="3200" dirty="0">
                <a:solidFill>
                  <a:srgbClr val="41464D"/>
                </a:solidFill>
                <a:latin typeface="微軟正黑體" panose="020B0604030504040204" pitchFamily="34" charset="-120"/>
                <a:ea typeface="微軟正黑體" panose="020B0604030504040204" pitchFamily="34" charset="-120"/>
              </a:rPr>
              <a:t>1.</a:t>
            </a:r>
            <a:r>
              <a:rPr lang="zh-TW" altLang="en-US" sz="3200" dirty="0">
                <a:solidFill>
                  <a:srgbClr val="41464D"/>
                </a:solidFill>
                <a:latin typeface="微軟正黑體" panose="020B0604030504040204" pitchFamily="34" charset="-120"/>
                <a:ea typeface="微軟正黑體" panose="020B0604030504040204" pitchFamily="34" charset="-120"/>
              </a:rPr>
              <a:t> </a:t>
            </a:r>
            <a:r>
              <a:rPr lang="zh-TW" altLang="en-US" sz="3600" b="1" dirty="0">
                <a:solidFill>
                  <a:srgbClr val="FF0000"/>
                </a:solidFill>
                <a:latin typeface="微軟正黑體" panose="020B0604030504040204" pitchFamily="34" charset="-120"/>
                <a:ea typeface="微軟正黑體" panose="020B0604030504040204" pitchFamily="34" charset="-120"/>
              </a:rPr>
              <a:t>人文藝術</a:t>
            </a:r>
            <a:r>
              <a:rPr lang="zh-TW" altLang="en-US" sz="3200" dirty="0">
                <a:solidFill>
                  <a:srgbClr val="41464D"/>
                </a:solidFill>
                <a:latin typeface="微軟正黑體" panose="020B0604030504040204" pitchFamily="34" charset="-120"/>
                <a:ea typeface="微軟正黑體" panose="020B0604030504040204" pitchFamily="34" charset="-120"/>
              </a:rPr>
              <a:t>（</a:t>
            </a:r>
            <a:r>
              <a:rPr lang="zh-TW" altLang="en-US" sz="2800" dirty="0">
                <a:solidFill>
                  <a:srgbClr val="41464D"/>
                </a:solidFill>
                <a:latin typeface="微軟正黑體" panose="020B0604030504040204" pitchFamily="34" charset="-120"/>
                <a:ea typeface="微軟正黑體" panose="020B0604030504040204" pitchFamily="34" charset="-120"/>
              </a:rPr>
              <a:t>人物、節慶、藝術、歷史、民俗、古蹟、族群語言等</a:t>
            </a:r>
            <a:r>
              <a:rPr lang="zh-TW" altLang="en-US" sz="3200" dirty="0">
                <a:solidFill>
                  <a:srgbClr val="41464D"/>
                </a:solidFill>
                <a:latin typeface="微軟正黑體" panose="020B0604030504040204" pitchFamily="34" charset="-120"/>
                <a:ea typeface="微軟正黑體" panose="020B0604030504040204" pitchFamily="34" charset="-120"/>
              </a:rPr>
              <a:t>）。</a:t>
            </a:r>
          </a:p>
          <a:p>
            <a:pPr algn="l"/>
            <a:r>
              <a:rPr lang="en-US" altLang="zh-TW" sz="3200" dirty="0">
                <a:solidFill>
                  <a:srgbClr val="41464D"/>
                </a:solidFill>
                <a:latin typeface="微軟正黑體" panose="020B0604030504040204" pitchFamily="34" charset="-120"/>
                <a:ea typeface="微軟正黑體" panose="020B0604030504040204" pitchFamily="34" charset="-120"/>
              </a:rPr>
              <a:t>2. </a:t>
            </a:r>
            <a:r>
              <a:rPr lang="zh-TW" altLang="en-US" sz="3600" b="1" dirty="0">
                <a:solidFill>
                  <a:srgbClr val="FF0000"/>
                </a:solidFill>
                <a:latin typeface="微軟正黑體" panose="020B0604030504040204" pitchFamily="34" charset="-120"/>
                <a:ea typeface="微軟正黑體" panose="020B0604030504040204" pitchFamily="34" charset="-120"/>
              </a:rPr>
              <a:t>自然科技</a:t>
            </a:r>
            <a:r>
              <a:rPr lang="zh-TW" altLang="en-US" sz="3200" dirty="0">
                <a:solidFill>
                  <a:srgbClr val="41464D"/>
                </a:solidFill>
                <a:latin typeface="微軟正黑體" panose="020B0604030504040204" pitchFamily="34" charset="-120"/>
                <a:ea typeface="微軟正黑體" panose="020B0604030504040204" pitchFamily="34" charset="-120"/>
              </a:rPr>
              <a:t>（</a:t>
            </a:r>
            <a:r>
              <a:rPr lang="zh-TW" altLang="en-US" sz="2800" dirty="0">
                <a:solidFill>
                  <a:srgbClr val="41464D"/>
                </a:solidFill>
                <a:latin typeface="微軟正黑體" panose="020B0604030504040204" pitchFamily="34" charset="-120"/>
                <a:ea typeface="微軟正黑體" panose="020B0604030504040204" pitchFamily="34" charset="-120"/>
              </a:rPr>
              <a:t>物理、化學、數學、生物、地球探究、資訊</a:t>
            </a:r>
            <a:r>
              <a:rPr lang="en-US" altLang="zh-TW" sz="2800" dirty="0">
                <a:solidFill>
                  <a:srgbClr val="41464D"/>
                </a:solidFill>
                <a:latin typeface="微軟正黑體" panose="020B0604030504040204" pitchFamily="34" charset="-120"/>
                <a:ea typeface="微軟正黑體" panose="020B0604030504040204" pitchFamily="34" charset="-120"/>
              </a:rPr>
              <a:t>AI</a:t>
            </a:r>
            <a:r>
              <a:rPr lang="zh-TW" altLang="en-US" sz="2800" dirty="0">
                <a:solidFill>
                  <a:srgbClr val="41464D"/>
                </a:solidFill>
                <a:latin typeface="微軟正黑體" panose="020B0604030504040204" pitchFamily="34" charset="-120"/>
                <a:ea typeface="微軟正黑體" panose="020B0604030504040204" pitchFamily="34" charset="-120"/>
              </a:rPr>
              <a:t>等</a:t>
            </a:r>
            <a:r>
              <a:rPr lang="zh-TW" altLang="en-US" sz="3200" dirty="0">
                <a:solidFill>
                  <a:srgbClr val="41464D"/>
                </a:solidFill>
                <a:latin typeface="微軟正黑體" panose="020B0604030504040204" pitchFamily="34" charset="-120"/>
                <a:ea typeface="微軟正黑體" panose="020B0604030504040204" pitchFamily="34" charset="-120"/>
              </a:rPr>
              <a:t>）。</a:t>
            </a:r>
          </a:p>
          <a:p>
            <a:pPr algn="l"/>
            <a:r>
              <a:rPr lang="en-US" altLang="zh-TW" sz="3200" dirty="0">
                <a:solidFill>
                  <a:srgbClr val="41464D"/>
                </a:solidFill>
                <a:latin typeface="微軟正黑體" panose="020B0604030504040204" pitchFamily="34" charset="-120"/>
                <a:ea typeface="微軟正黑體" panose="020B0604030504040204" pitchFamily="34" charset="-120"/>
              </a:rPr>
              <a:t>3. </a:t>
            </a:r>
            <a:r>
              <a:rPr lang="zh-TW" altLang="en-US" sz="3600" b="1" dirty="0">
                <a:solidFill>
                  <a:srgbClr val="FF0000"/>
                </a:solidFill>
                <a:latin typeface="微軟正黑體" panose="020B0604030504040204" pitchFamily="34" charset="-120"/>
                <a:ea typeface="微軟正黑體" panose="020B0604030504040204" pitchFamily="34" charset="-120"/>
              </a:rPr>
              <a:t>社會關懷</a:t>
            </a:r>
            <a:r>
              <a:rPr lang="zh-TW" altLang="en-US" sz="4000" dirty="0">
                <a:solidFill>
                  <a:srgbClr val="41464D"/>
                </a:solidFill>
                <a:latin typeface="微軟正黑體" panose="020B0604030504040204" pitchFamily="34" charset="-120"/>
                <a:ea typeface="微軟正黑體" panose="020B0604030504040204" pitchFamily="34" charset="-120"/>
              </a:rPr>
              <a:t> </a:t>
            </a:r>
            <a:r>
              <a:rPr lang="en-US" altLang="zh-TW" sz="3200" dirty="0">
                <a:solidFill>
                  <a:srgbClr val="41464D"/>
                </a:solidFill>
                <a:latin typeface="微軟正黑體" panose="020B0604030504040204" pitchFamily="34" charset="-120"/>
                <a:ea typeface="微軟正黑體" panose="020B0604030504040204" pitchFamily="34" charset="-120"/>
              </a:rPr>
              <a:t>(</a:t>
            </a:r>
            <a:r>
              <a:rPr lang="zh-TW" altLang="en-US" sz="2800" dirty="0">
                <a:solidFill>
                  <a:srgbClr val="41464D"/>
                </a:solidFill>
                <a:latin typeface="微軟正黑體" panose="020B0604030504040204" pitchFamily="34" charset="-120"/>
                <a:ea typeface="微軟正黑體" panose="020B0604030504040204" pitchFamily="34" charset="-120"/>
              </a:rPr>
              <a:t>社會關懷、性別平等、兒少保護、提升花蓮觀光等</a:t>
            </a:r>
            <a:r>
              <a:rPr lang="en-US" altLang="zh-TW" sz="3200" dirty="0">
                <a:solidFill>
                  <a:srgbClr val="41464D"/>
                </a:solidFill>
                <a:latin typeface="微軟正黑體" panose="020B0604030504040204" pitchFamily="34" charset="-120"/>
                <a:ea typeface="微軟正黑體" panose="020B0604030504040204" pitchFamily="34" charset="-120"/>
              </a:rPr>
              <a:t>) </a:t>
            </a:r>
            <a:r>
              <a:rPr lang="zh-TW" altLang="en-US" sz="3200" dirty="0">
                <a:solidFill>
                  <a:srgbClr val="41464D"/>
                </a:solidFill>
                <a:latin typeface="微軟正黑體" panose="020B0604030504040204" pitchFamily="34" charset="-120"/>
                <a:ea typeface="微軟正黑體" panose="020B0604030504040204" pitchFamily="34" charset="-120"/>
              </a:rPr>
              <a:t>。</a:t>
            </a:r>
          </a:p>
          <a:p>
            <a:pPr algn="l"/>
            <a:r>
              <a:rPr lang="en-US" altLang="zh-TW" sz="3200" dirty="0">
                <a:solidFill>
                  <a:srgbClr val="41464D"/>
                </a:solidFill>
                <a:latin typeface="微軟正黑體" panose="020B0604030504040204" pitchFamily="34" charset="-120"/>
                <a:ea typeface="微軟正黑體" panose="020B0604030504040204" pitchFamily="34" charset="-120"/>
              </a:rPr>
              <a:t>4. </a:t>
            </a:r>
            <a:r>
              <a:rPr lang="zh-TW" altLang="en-US" sz="3600" b="1" dirty="0">
                <a:solidFill>
                  <a:srgbClr val="FF0000"/>
                </a:solidFill>
                <a:latin typeface="微軟正黑體" panose="020B0604030504040204" pitchFamily="34" charset="-120"/>
                <a:ea typeface="微軟正黑體" panose="020B0604030504040204" pitchFamily="34" charset="-120"/>
              </a:rPr>
              <a:t>健康環保</a:t>
            </a:r>
            <a:r>
              <a:rPr lang="zh-TW" altLang="en-US" sz="3200" dirty="0">
                <a:solidFill>
                  <a:srgbClr val="41464D"/>
                </a:solidFill>
                <a:latin typeface="微軟正黑體" panose="020B0604030504040204" pitchFamily="34" charset="-120"/>
                <a:ea typeface="微軟正黑體" panose="020B0604030504040204" pitchFamily="34" charset="-120"/>
              </a:rPr>
              <a:t>（</a:t>
            </a:r>
            <a:r>
              <a:rPr lang="zh-TW" altLang="en-US" sz="2800" dirty="0">
                <a:solidFill>
                  <a:srgbClr val="41464D"/>
                </a:solidFill>
                <a:latin typeface="微軟正黑體" panose="020B0604030504040204" pitchFamily="34" charset="-120"/>
                <a:ea typeface="微軟正黑體" panose="020B0604030504040204" pitchFamily="34" charset="-120"/>
              </a:rPr>
              <a:t>健康環保、環境教育、拒毒拒賭、淨零炭排等</a:t>
            </a:r>
            <a:r>
              <a:rPr lang="zh-TW" altLang="en-US" sz="3200" dirty="0">
                <a:solidFill>
                  <a:srgbClr val="41464D"/>
                </a:solidFill>
                <a:latin typeface="微軟正黑體" panose="020B0604030504040204" pitchFamily="34" charset="-120"/>
                <a:ea typeface="微軟正黑體" panose="020B0604030504040204" pitchFamily="34" charset="-120"/>
              </a:rPr>
              <a:t>）。</a:t>
            </a:r>
          </a:p>
          <a:p>
            <a:pPr algn="l"/>
            <a:r>
              <a:rPr lang="en-US" altLang="zh-TW" sz="3200" dirty="0">
                <a:solidFill>
                  <a:srgbClr val="41464D"/>
                </a:solidFill>
                <a:latin typeface="微軟正黑體" panose="020B0604030504040204" pitchFamily="34" charset="-120"/>
                <a:ea typeface="微軟正黑體" panose="020B0604030504040204" pitchFamily="34" charset="-120"/>
              </a:rPr>
              <a:t>5. </a:t>
            </a:r>
            <a:r>
              <a:rPr lang="zh-TW" altLang="en-US" sz="3600" b="1" dirty="0">
                <a:solidFill>
                  <a:srgbClr val="FF0000"/>
                </a:solidFill>
                <a:latin typeface="微軟正黑體" panose="020B0604030504040204" pitchFamily="34" charset="-120"/>
                <a:ea typeface="微軟正黑體" panose="020B0604030504040204" pitchFamily="34" charset="-120"/>
              </a:rPr>
              <a:t>本土專題 </a:t>
            </a:r>
            <a:r>
              <a:rPr lang="en-US" altLang="zh-TW" sz="3200" dirty="0">
                <a:solidFill>
                  <a:srgbClr val="41464D"/>
                </a:solidFill>
                <a:latin typeface="微軟正黑體" panose="020B0604030504040204" pitchFamily="34" charset="-120"/>
                <a:ea typeface="微軟正黑體" panose="020B0604030504040204" pitchFamily="34" charset="-120"/>
              </a:rPr>
              <a:t>(</a:t>
            </a:r>
            <a:r>
              <a:rPr lang="zh-TW" altLang="en-US" sz="2800" dirty="0">
                <a:solidFill>
                  <a:srgbClr val="41464D"/>
                </a:solidFill>
                <a:latin typeface="微軟正黑體" panose="020B0604030504040204" pitchFamily="34" charset="-120"/>
                <a:ea typeface="微軟正黑體" panose="020B0604030504040204" pitchFamily="34" charset="-120"/>
              </a:rPr>
              <a:t>臺灣台語、臺灣客語、原民語等文化、環境、議題、教育</a:t>
            </a:r>
            <a:r>
              <a:rPr lang="en-US" altLang="zh-TW" sz="3200" dirty="0">
                <a:solidFill>
                  <a:srgbClr val="41464D"/>
                </a:solidFill>
                <a:latin typeface="微軟正黑體" panose="020B0604030504040204" pitchFamily="34" charset="-120"/>
                <a:ea typeface="微軟正黑體" panose="020B0604030504040204" pitchFamily="34" charset="-120"/>
              </a:rPr>
              <a:t>) </a:t>
            </a:r>
            <a:r>
              <a:rPr lang="zh-TW" altLang="en-US" sz="3200" dirty="0">
                <a:solidFill>
                  <a:srgbClr val="41464D"/>
                </a:solidFill>
                <a:latin typeface="微軟正黑體" panose="020B0604030504040204" pitchFamily="34" charset="-120"/>
                <a:ea typeface="微軟正黑體" panose="020B0604030504040204" pitchFamily="34" charset="-120"/>
              </a:rPr>
              <a:t>。</a:t>
            </a:r>
            <a:endParaRPr lang="en-US" altLang="zh-TW" sz="3200" dirty="0">
              <a:solidFill>
                <a:srgbClr val="41464D"/>
              </a:solidFill>
              <a:latin typeface="微軟正黑體" panose="020B0604030504040204" pitchFamily="34" charset="-120"/>
              <a:ea typeface="微軟正黑體" panose="020B0604030504040204" pitchFamily="34" charset="-120"/>
            </a:endParaRPr>
          </a:p>
          <a:p>
            <a:r>
              <a:rPr lang="zh-TW" altLang="en-US" sz="3200" dirty="0">
                <a:solidFill>
                  <a:srgbClr val="C00000"/>
                </a:solidFill>
                <a:latin typeface="方正粗圓" panose="03000509000000000000" pitchFamily="65" charset="-120"/>
                <a:ea typeface="方正粗圓" panose="03000509000000000000" pitchFamily="65" charset="-120"/>
              </a:rPr>
              <a:t>每組另增闢「研究延伸組」進行評分。</a:t>
            </a:r>
            <a:endParaRPr lang="en-US" altLang="zh-TW" sz="3200" dirty="0">
              <a:solidFill>
                <a:srgbClr val="C00000"/>
              </a:solidFill>
              <a:latin typeface="方正粗圓" panose="03000509000000000000" pitchFamily="65" charset="-120"/>
              <a:ea typeface="方正粗圓" panose="03000509000000000000" pitchFamily="65" charset="-120"/>
            </a:endParaRPr>
          </a:p>
          <a:p>
            <a:endParaRPr lang="zh-TW" altLang="en-US"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900BB498-DA1E-4DBE-9895-3CC78471A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494" y="622747"/>
            <a:ext cx="699661" cy="720000"/>
          </a:xfrm>
          <a:prstGeom prst="rect">
            <a:avLst/>
          </a:prstGeom>
        </p:spPr>
      </p:pic>
    </p:spTree>
    <p:extLst>
      <p:ext uri="{BB962C8B-B14F-4D97-AF65-F5344CB8AC3E}">
        <p14:creationId xmlns:p14="http://schemas.microsoft.com/office/powerpoint/2010/main" val="127432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3" name="矩形 12">
            <a:extLst>
              <a:ext uri="{FF2B5EF4-FFF2-40B4-BE49-F238E27FC236}">
                <a16:creationId xmlns:a16="http://schemas.microsoft.com/office/drawing/2014/main" id="{C486A768-0E34-46F3-B234-97764EF3997A}"/>
              </a:ext>
            </a:extLst>
          </p:cNvPr>
          <p:cNvSpPr/>
          <p:nvPr/>
        </p:nvSpPr>
        <p:spPr>
          <a:xfrm>
            <a:off x="7492653" y="589638"/>
            <a:ext cx="2441694" cy="701731"/>
          </a:xfrm>
          <a:prstGeom prst="rect">
            <a:avLst/>
          </a:prstGeom>
        </p:spPr>
        <p:txBody>
          <a:bodyPr wrap="none">
            <a:spAutoFit/>
          </a:bodyPr>
          <a:lstStyle/>
          <a:p>
            <a:pPr algn="ctr">
              <a:lnSpc>
                <a:spcPct val="90000"/>
              </a:lnSpc>
              <a:spcBef>
                <a:spcPct val="0"/>
              </a:spcBef>
            </a:pPr>
            <a:r>
              <a:rPr lang="zh-TW" altLang="zh-TW"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組隊規定</a:t>
            </a:r>
            <a:endPar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endParaRPr>
          </a:p>
        </p:txBody>
      </p:sp>
      <p:sp>
        <p:nvSpPr>
          <p:cNvPr id="15" name="內容版面配置區 2">
            <a:extLst>
              <a:ext uri="{FF2B5EF4-FFF2-40B4-BE49-F238E27FC236}">
                <a16:creationId xmlns:a16="http://schemas.microsoft.com/office/drawing/2014/main" id="{B38BE260-C401-410D-9549-643775BF7C6D}"/>
              </a:ext>
            </a:extLst>
          </p:cNvPr>
          <p:cNvSpPr txBox="1">
            <a:spLocks/>
          </p:cNvSpPr>
          <p:nvPr/>
        </p:nvSpPr>
        <p:spPr>
          <a:xfrm>
            <a:off x="1403836" y="1459999"/>
            <a:ext cx="8790375" cy="472490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fontAlgn="base">
              <a:lnSpc>
                <a:spcPct val="160000"/>
              </a:lnSpc>
              <a:spcBef>
                <a:spcPct val="20000"/>
              </a:spcBef>
              <a:spcAft>
                <a:spcPct val="0"/>
              </a:spcAft>
              <a:buClr>
                <a:schemeClr val="hlink"/>
              </a:buClr>
              <a:buFont typeface="Wingdings" pitchFamily="2" charset="2"/>
              <a:buChar char="v"/>
            </a:pPr>
            <a:r>
              <a:rPr lang="zh-TW" altLang="en-US" sz="3200" dirty="0">
                <a:solidFill>
                  <a:srgbClr val="0E5A6D"/>
                </a:solidFill>
                <a:latin typeface="方正粗圓" panose="03000509000000000000" pitchFamily="65" charset="-120"/>
                <a:ea typeface="方正粗圓" panose="03000509000000000000" pitchFamily="65" charset="-120"/>
              </a:rPr>
              <a:t>參賽作品之指導教師應以</a:t>
            </a:r>
            <a:r>
              <a:rPr lang="en-US" altLang="zh-TW" sz="3200" dirty="0">
                <a:solidFill>
                  <a:srgbClr val="0E5A6D"/>
                </a:solidFill>
                <a:latin typeface="方正粗圓" panose="03000509000000000000" pitchFamily="65" charset="-120"/>
                <a:ea typeface="方正粗圓" panose="03000509000000000000" pitchFamily="65" charset="-120"/>
              </a:rPr>
              <a:t>1</a:t>
            </a:r>
            <a:r>
              <a:rPr lang="zh-TW" altLang="en-US" sz="3200" dirty="0">
                <a:solidFill>
                  <a:srgbClr val="0E5A6D"/>
                </a:solidFill>
                <a:latin typeface="方正粗圓" panose="03000509000000000000" pitchFamily="65" charset="-120"/>
                <a:ea typeface="方正粗圓" panose="03000509000000000000" pitchFamily="65" charset="-120"/>
              </a:rPr>
              <a:t>至</a:t>
            </a:r>
            <a:r>
              <a:rPr lang="en-US" altLang="zh-TW" sz="3200" dirty="0">
                <a:solidFill>
                  <a:srgbClr val="0E5A6D"/>
                </a:solidFill>
                <a:latin typeface="方正粗圓" panose="03000509000000000000" pitchFamily="65" charset="-120"/>
                <a:ea typeface="方正粗圓" panose="03000509000000000000" pitchFamily="65" charset="-120"/>
              </a:rPr>
              <a:t>2</a:t>
            </a:r>
            <a:r>
              <a:rPr lang="zh-TW" altLang="en-US" sz="3200" dirty="0">
                <a:solidFill>
                  <a:srgbClr val="0E5A6D"/>
                </a:solidFill>
                <a:latin typeface="方正粗圓" panose="03000509000000000000" pitchFamily="65" charset="-120"/>
                <a:ea typeface="方正粗圓" panose="03000509000000000000" pitchFamily="65" charset="-120"/>
              </a:rPr>
              <a:t>名為限，為現職任教於公私立中小學校之合格教師或經合法任用之兼任代課及代理教師或實習教師或依據高級中等以下教育階段非學校型態實驗教育實施條例並獲主管機關許可教育計畫之列冊教學人員，</a:t>
            </a:r>
            <a:r>
              <a:rPr lang="zh-TW" altLang="en-US" sz="3200" dirty="0">
                <a:solidFill>
                  <a:srgbClr val="C00000"/>
                </a:solidFill>
                <a:latin typeface="方正粗圓" panose="03000509000000000000" pitchFamily="65" charset="-120"/>
                <a:ea typeface="方正粗圓" panose="03000509000000000000" pitchFamily="65" charset="-120"/>
              </a:rPr>
              <a:t>已退休教師不得擔任參賽作品指導教師。</a:t>
            </a:r>
            <a:endParaRPr lang="zh-TW" altLang="zh-TW" sz="3200" dirty="0">
              <a:solidFill>
                <a:srgbClr val="C00000"/>
              </a:solidFill>
              <a:latin typeface="方正粗圓" panose="03000509000000000000" pitchFamily="65" charset="-120"/>
              <a:ea typeface="方正粗圓" panose="03000509000000000000" pitchFamily="65" charset="-120"/>
            </a:endParaRPr>
          </a:p>
          <a:p>
            <a:pPr marL="342900" indent="-342900" algn="l" fontAlgn="base">
              <a:lnSpc>
                <a:spcPct val="160000"/>
              </a:lnSpc>
              <a:spcBef>
                <a:spcPct val="20000"/>
              </a:spcBef>
              <a:spcAft>
                <a:spcPct val="0"/>
              </a:spcAft>
              <a:buClr>
                <a:schemeClr val="hlink"/>
              </a:buClr>
              <a:buFont typeface="Wingdings" pitchFamily="2" charset="2"/>
              <a:buChar char="v"/>
            </a:pPr>
            <a:r>
              <a:rPr lang="zh-TW" altLang="en-US" sz="3200" dirty="0">
                <a:solidFill>
                  <a:srgbClr val="0E5A6D"/>
                </a:solidFill>
                <a:latin typeface="方正粗圓" panose="03000509000000000000" pitchFamily="65" charset="-120"/>
                <a:ea typeface="方正粗圓" panose="03000509000000000000" pitchFamily="65" charset="-120"/>
              </a:rPr>
              <a:t>學生隊員</a:t>
            </a:r>
            <a:r>
              <a:rPr lang="en-US" altLang="zh-TW" sz="3200" dirty="0">
                <a:solidFill>
                  <a:srgbClr val="0E5A6D"/>
                </a:solidFill>
                <a:latin typeface="方正粗圓" panose="03000509000000000000" pitchFamily="65" charset="-120"/>
                <a:ea typeface="方正粗圓" panose="03000509000000000000" pitchFamily="65" charset="-120"/>
              </a:rPr>
              <a:t>2-4</a:t>
            </a:r>
            <a:r>
              <a:rPr lang="zh-TW" altLang="en-US" sz="3200" dirty="0">
                <a:solidFill>
                  <a:srgbClr val="0E5A6D"/>
                </a:solidFill>
                <a:latin typeface="方正粗圓" panose="03000509000000000000" pitchFamily="65" charset="-120"/>
                <a:ea typeface="方正粗圓" panose="03000509000000000000" pitchFamily="65" charset="-120"/>
              </a:rPr>
              <a:t>名，可不同校不同班不同年級，不得重複報名多個隊伍。</a:t>
            </a:r>
            <a:r>
              <a:rPr lang="en-US" altLang="zh-TW" sz="3200" dirty="0">
                <a:solidFill>
                  <a:srgbClr val="0E5A6D"/>
                </a:solidFill>
                <a:latin typeface="方正粗圓" panose="03000509000000000000" pitchFamily="65" charset="-120"/>
                <a:ea typeface="方正粗圓" panose="03000509000000000000" pitchFamily="65" charset="-120"/>
              </a:rPr>
              <a:t>(</a:t>
            </a:r>
            <a:r>
              <a:rPr lang="zh-TW" altLang="en-US" sz="3200" dirty="0">
                <a:solidFill>
                  <a:srgbClr val="0E5A6D"/>
                </a:solidFill>
                <a:latin typeface="方正粗圓" panose="03000509000000000000" pitchFamily="65" charset="-120"/>
                <a:ea typeface="方正粗圓" panose="03000509000000000000" pitchFamily="65" charset="-120"/>
              </a:rPr>
              <a:t>惟</a:t>
            </a:r>
            <a:r>
              <a:rPr lang="zh-TW" altLang="en-US" sz="3200" dirty="0">
                <a:solidFill>
                  <a:srgbClr val="C00000"/>
                </a:solidFill>
                <a:latin typeface="方正粗圓" panose="03000509000000000000" pitchFamily="65" charset="-120"/>
                <a:ea typeface="方正粗圓" panose="03000509000000000000" pitchFamily="65" charset="-120"/>
              </a:rPr>
              <a:t>跨校組隊之學校得獎獎狀，以登入競賽網站報名之校名頒發</a:t>
            </a:r>
            <a:r>
              <a:rPr lang="en-US" altLang="zh-TW" sz="3200" dirty="0">
                <a:solidFill>
                  <a:srgbClr val="0E5A6D"/>
                </a:solidFill>
                <a:latin typeface="方正粗圓" panose="03000509000000000000" pitchFamily="65" charset="-120"/>
                <a:ea typeface="方正粗圓" panose="03000509000000000000" pitchFamily="65" charset="-120"/>
              </a:rPr>
              <a:t>) </a:t>
            </a:r>
            <a:endParaRPr lang="zh-TW" altLang="zh-TW" sz="3200" dirty="0">
              <a:solidFill>
                <a:srgbClr val="0E5A6D"/>
              </a:solidFill>
              <a:latin typeface="方正粗圓" panose="03000509000000000000" pitchFamily="65" charset="-120"/>
              <a:ea typeface="方正粗圓" panose="03000509000000000000" pitchFamily="65" charset="-120"/>
            </a:endParaRPr>
          </a:p>
          <a:p>
            <a:endParaRPr lang="zh-TW" altLang="en-US" dirty="0"/>
          </a:p>
        </p:txBody>
      </p:sp>
      <p:pic>
        <p:nvPicPr>
          <p:cNvPr id="8" name="Picture 7">
            <a:extLst>
              <a:ext uri="{FF2B5EF4-FFF2-40B4-BE49-F238E27FC236}">
                <a16:creationId xmlns:a16="http://schemas.microsoft.com/office/drawing/2014/main" id="{2B770EED-801E-403E-8563-B88DEB266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3682" y="571369"/>
            <a:ext cx="699661" cy="720000"/>
          </a:xfrm>
          <a:prstGeom prst="rect">
            <a:avLst/>
          </a:prstGeom>
        </p:spPr>
      </p:pic>
    </p:spTree>
    <p:extLst>
      <p:ext uri="{BB962C8B-B14F-4D97-AF65-F5344CB8AC3E}">
        <p14:creationId xmlns:p14="http://schemas.microsoft.com/office/powerpoint/2010/main" val="1885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21AFE22-2C35-4A89-8588-6AC0A0933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3" name="矩形 12">
            <a:extLst>
              <a:ext uri="{FF2B5EF4-FFF2-40B4-BE49-F238E27FC236}">
                <a16:creationId xmlns:a16="http://schemas.microsoft.com/office/drawing/2014/main" id="{C486A768-0E34-46F3-B234-97764EF3997A}"/>
              </a:ext>
            </a:extLst>
          </p:cNvPr>
          <p:cNvSpPr/>
          <p:nvPr/>
        </p:nvSpPr>
        <p:spPr>
          <a:xfrm>
            <a:off x="7492653" y="589638"/>
            <a:ext cx="2441694" cy="701731"/>
          </a:xfrm>
          <a:prstGeom prst="rect">
            <a:avLst/>
          </a:prstGeom>
        </p:spPr>
        <p:txBody>
          <a:bodyPr wrap="none">
            <a:spAutoFit/>
          </a:bodyPr>
          <a:lstStyle/>
          <a:p>
            <a:pPr algn="ctr">
              <a:lnSpc>
                <a:spcPct val="90000"/>
              </a:lnSpc>
              <a:spcBef>
                <a:spcPct val="0"/>
              </a:spcBef>
            </a:pPr>
            <a:r>
              <a:rPr lang="zh-TW" altLang="zh-TW"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rPr>
              <a:t>組隊規定</a:t>
            </a:r>
            <a:endParaRPr lang="zh-TW" altLang="en-US" sz="4400" b="1" dirty="0">
              <a:solidFill>
                <a:srgbClr val="FF0000"/>
              </a:solidFill>
              <a:effectLst>
                <a:outerShdw blurRad="38100" dist="38100" dir="2700000" algn="tl">
                  <a:srgbClr val="000000">
                    <a:alpha val="43137"/>
                  </a:srgbClr>
                </a:outerShdw>
              </a:effectLst>
              <a:latin typeface="方正粗圓" panose="03000509000000000000" pitchFamily="65" charset="-120"/>
              <a:ea typeface="方正粗圓" panose="03000509000000000000" pitchFamily="65" charset="-120"/>
              <a:cs typeface="+mj-cs"/>
            </a:endParaRPr>
          </a:p>
        </p:txBody>
      </p:sp>
      <p:sp>
        <p:nvSpPr>
          <p:cNvPr id="15" name="內容版面配置區 2">
            <a:extLst>
              <a:ext uri="{FF2B5EF4-FFF2-40B4-BE49-F238E27FC236}">
                <a16:creationId xmlns:a16="http://schemas.microsoft.com/office/drawing/2014/main" id="{B38BE260-C401-410D-9549-643775BF7C6D}"/>
              </a:ext>
            </a:extLst>
          </p:cNvPr>
          <p:cNvSpPr txBox="1">
            <a:spLocks/>
          </p:cNvSpPr>
          <p:nvPr/>
        </p:nvSpPr>
        <p:spPr>
          <a:xfrm>
            <a:off x="1403836" y="1459999"/>
            <a:ext cx="8790375" cy="472490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fontAlgn="base">
              <a:lnSpc>
                <a:spcPct val="160000"/>
              </a:lnSpc>
              <a:spcBef>
                <a:spcPct val="20000"/>
              </a:spcBef>
              <a:spcAft>
                <a:spcPct val="0"/>
              </a:spcAft>
              <a:buClr>
                <a:schemeClr val="hlink"/>
              </a:buClr>
              <a:buFont typeface="Wingdings" pitchFamily="2" charset="2"/>
              <a:buChar char="v"/>
            </a:pPr>
            <a:r>
              <a:rPr lang="zh-TW" altLang="en-US" sz="3200" dirty="0">
                <a:solidFill>
                  <a:srgbClr val="C00000"/>
                </a:solidFill>
                <a:latin typeface="方正粗圓" panose="03000509000000000000" pitchFamily="65" charset="-120"/>
                <a:ea typeface="方正粗圓" panose="03000509000000000000" pitchFamily="65" charset="-120"/>
              </a:rPr>
              <a:t>參賽之作品應由學生親自製作，不得由指導教師或他人代為製作</a:t>
            </a:r>
            <a:r>
              <a:rPr lang="zh-TW" altLang="en-US" sz="3200" dirty="0">
                <a:solidFill>
                  <a:srgbClr val="0E5A6D"/>
                </a:solidFill>
                <a:latin typeface="方正粗圓" panose="03000509000000000000" pitchFamily="65" charset="-120"/>
                <a:ea typeface="方正粗圓" panose="03000509000000000000" pitchFamily="65" charset="-120"/>
              </a:rPr>
              <a:t>，集體創作中未參與工作者不得列報為參賽作品作者。指導教師以指導其所服務學校就讀之學生為原則，不得代為製作，如實際未指導之教師亦不得列報。</a:t>
            </a:r>
            <a:endParaRPr lang="en-US" altLang="zh-TW" sz="3200" dirty="0">
              <a:solidFill>
                <a:srgbClr val="0E5A6D"/>
              </a:solidFill>
              <a:latin typeface="方正粗圓" panose="03000509000000000000" pitchFamily="65" charset="-120"/>
              <a:ea typeface="方正粗圓" panose="03000509000000000000" pitchFamily="65" charset="-120"/>
            </a:endParaRPr>
          </a:p>
          <a:p>
            <a:pPr marL="342900" indent="-342900" algn="l" fontAlgn="base">
              <a:lnSpc>
                <a:spcPct val="160000"/>
              </a:lnSpc>
              <a:spcBef>
                <a:spcPct val="20000"/>
              </a:spcBef>
              <a:spcAft>
                <a:spcPct val="0"/>
              </a:spcAft>
              <a:buClr>
                <a:schemeClr val="hlink"/>
              </a:buClr>
              <a:buFont typeface="Wingdings" pitchFamily="2" charset="2"/>
              <a:buChar char="v"/>
            </a:pPr>
            <a:r>
              <a:rPr lang="zh-TW" altLang="en-US" sz="3200" dirty="0">
                <a:solidFill>
                  <a:srgbClr val="0E5A6D"/>
                </a:solidFill>
                <a:latin typeface="方正粗圓" panose="03000509000000000000" pitchFamily="65" charset="-120"/>
                <a:ea typeface="方正粗圓" panose="03000509000000000000" pitchFamily="65" charset="-120"/>
              </a:rPr>
              <a:t>隊伍於報名截止後不得再替換成員，僅能允許不克繼續參賽之隊員退出。</a:t>
            </a:r>
            <a:r>
              <a:rPr lang="zh-TW" altLang="en-US" sz="3200" dirty="0">
                <a:solidFill>
                  <a:srgbClr val="C00000"/>
                </a:solidFill>
                <a:latin typeface="方正粗圓" panose="03000509000000000000" pitchFamily="65" charset="-120"/>
                <a:ea typeface="方正粗圓" panose="03000509000000000000" pitchFamily="65" charset="-120"/>
              </a:rPr>
              <a:t>不能以單人參加競賽</a:t>
            </a:r>
            <a:r>
              <a:rPr lang="zh-TW" altLang="en-US" sz="3200" dirty="0">
                <a:solidFill>
                  <a:srgbClr val="0E5A6D"/>
                </a:solidFill>
                <a:latin typeface="方正粗圓" panose="03000509000000000000" pitchFamily="65" charset="-120"/>
                <a:ea typeface="方正粗圓" panose="03000509000000000000" pitchFamily="65" charset="-120"/>
              </a:rPr>
              <a:t>。</a:t>
            </a:r>
            <a:endParaRPr lang="en-US" altLang="zh-TW" sz="3200" dirty="0">
              <a:solidFill>
                <a:srgbClr val="0E5A6D"/>
              </a:solidFill>
              <a:latin typeface="方正粗圓" panose="03000509000000000000" pitchFamily="65" charset="-120"/>
              <a:ea typeface="方正粗圓" panose="03000509000000000000" pitchFamily="65" charset="-120"/>
            </a:endParaRPr>
          </a:p>
          <a:p>
            <a:pPr marL="342900" indent="-342900" algn="l" fontAlgn="base">
              <a:lnSpc>
                <a:spcPct val="160000"/>
              </a:lnSpc>
              <a:spcBef>
                <a:spcPct val="20000"/>
              </a:spcBef>
              <a:spcAft>
                <a:spcPct val="0"/>
              </a:spcAft>
              <a:buClr>
                <a:schemeClr val="hlink"/>
              </a:buClr>
              <a:buFont typeface="Wingdings" pitchFamily="2" charset="2"/>
              <a:buChar char="v"/>
            </a:pPr>
            <a:endParaRPr lang="zh-TW" altLang="zh-TW" sz="3200" dirty="0">
              <a:solidFill>
                <a:srgbClr val="0E5A6D"/>
              </a:solidFill>
              <a:latin typeface="方正粗圓" panose="03000509000000000000" pitchFamily="65" charset="-120"/>
              <a:ea typeface="方正粗圓" panose="03000509000000000000" pitchFamily="65" charset="-120"/>
            </a:endParaRPr>
          </a:p>
          <a:p>
            <a:endParaRPr lang="zh-TW" altLang="en-US" dirty="0"/>
          </a:p>
        </p:txBody>
      </p:sp>
      <p:pic>
        <p:nvPicPr>
          <p:cNvPr id="8" name="Picture 7">
            <a:extLst>
              <a:ext uri="{FF2B5EF4-FFF2-40B4-BE49-F238E27FC236}">
                <a16:creationId xmlns:a16="http://schemas.microsoft.com/office/drawing/2014/main" id="{2B770EED-801E-403E-8563-B88DEB266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3682" y="571369"/>
            <a:ext cx="699661" cy="720000"/>
          </a:xfrm>
          <a:prstGeom prst="rect">
            <a:avLst/>
          </a:prstGeom>
        </p:spPr>
      </p:pic>
    </p:spTree>
    <p:extLst>
      <p:ext uri="{BB962C8B-B14F-4D97-AF65-F5344CB8AC3E}">
        <p14:creationId xmlns:p14="http://schemas.microsoft.com/office/powerpoint/2010/main" val="372153172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1248</Words>
  <Application>Microsoft Office PowerPoint</Application>
  <PresentationFormat>寬螢幕</PresentationFormat>
  <Paragraphs>108</Paragraphs>
  <Slides>19</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19</vt:i4>
      </vt:variant>
    </vt:vector>
  </HeadingPairs>
  <TitlesOfParts>
    <vt:vector size="28" baseType="lpstr">
      <vt:lpstr>方正粗圓</vt:lpstr>
      <vt:lpstr>方正準圓</vt:lpstr>
      <vt:lpstr>微軟正黑體</vt:lpstr>
      <vt:lpstr>新細明體</vt:lpstr>
      <vt:lpstr>Arial</vt:lpstr>
      <vt:lpstr>Calibri</vt:lpstr>
      <vt:lpstr>Calibri Light</vt:lpstr>
      <vt:lpstr>Wingdings</vt:lpstr>
      <vt:lpstr>Office 佈景主題</vt:lpstr>
      <vt:lpstr>說明會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w11</dc:creator>
  <cp:lastModifiedBy>USER</cp:lastModifiedBy>
  <cp:revision>48</cp:revision>
  <dcterms:created xsi:type="dcterms:W3CDTF">2022-04-01T06:11:11Z</dcterms:created>
  <dcterms:modified xsi:type="dcterms:W3CDTF">2025-05-05T06:59:05Z</dcterms:modified>
</cp:coreProperties>
</file>